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0" y="8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1952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311" y="0"/>
                </a:lnTo>
                <a:lnTo>
                  <a:pt x="2869311" y="4028440"/>
                </a:lnTo>
                <a:lnTo>
                  <a:pt x="0" y="402844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8440"/>
                </a:lnTo>
                <a:lnTo>
                  <a:pt x="3275012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423" y="2398712"/>
            <a:ext cx="3544886" cy="1431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9957" y="2209291"/>
            <a:ext cx="375412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50339" y="1411477"/>
            <a:ext cx="4170045" cy="410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03753" y="1397762"/>
            <a:ext cx="4229734" cy="357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1952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47" y="0"/>
                </a:lnTo>
                <a:lnTo>
                  <a:pt x="2869247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2857" y="744468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13" y="0"/>
                </a:moveTo>
                <a:lnTo>
                  <a:pt x="0" y="0"/>
                </a:lnTo>
                <a:lnTo>
                  <a:pt x="0" y="4408487"/>
                </a:lnTo>
                <a:lnTo>
                  <a:pt x="405774" y="4408487"/>
                </a:lnTo>
                <a:lnTo>
                  <a:pt x="405774" y="384420"/>
                </a:lnTo>
                <a:lnTo>
                  <a:pt x="3275668" y="385742"/>
                </a:lnTo>
                <a:lnTo>
                  <a:pt x="3275197" y="288025"/>
                </a:lnTo>
                <a:lnTo>
                  <a:pt x="3275483" y="97717"/>
                </a:lnTo>
                <a:lnTo>
                  <a:pt x="3275013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339" y="629412"/>
            <a:ext cx="974153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23" y="1645411"/>
            <a:ext cx="10664190" cy="406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@veidlinger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5345" y="1359408"/>
            <a:ext cx="717867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dirty="0"/>
              <a:t>REFRESHER</a:t>
            </a:r>
            <a:r>
              <a:rPr sz="5900" spc="-170" dirty="0"/>
              <a:t> </a:t>
            </a:r>
            <a:r>
              <a:rPr sz="5900" spc="-10" dirty="0"/>
              <a:t>TRAINING</a:t>
            </a:r>
            <a:endParaRPr sz="5900" dirty="0"/>
          </a:p>
        </p:txBody>
      </p:sp>
      <p:sp>
        <p:nvSpPr>
          <p:cNvPr id="6" name="object 6"/>
          <p:cNvSpPr txBox="1"/>
          <p:nvPr/>
        </p:nvSpPr>
        <p:spPr>
          <a:xfrm>
            <a:off x="5589871" y="2157984"/>
            <a:ext cx="4495165" cy="1726564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5080" indent="859790">
              <a:lnSpc>
                <a:spcPts val="6310"/>
              </a:lnSpc>
              <a:spcBef>
                <a:spcPts val="950"/>
              </a:spcBef>
            </a:pPr>
            <a:r>
              <a:rPr sz="59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59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59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5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5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IX </a:t>
            </a:r>
            <a:r>
              <a:rPr sz="5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REGULATIONS</a:t>
            </a:r>
            <a:endParaRPr sz="59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785" y="3959859"/>
            <a:ext cx="418274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400"/>
              </a:lnSpc>
              <a:spcBef>
                <a:spcPts val="100"/>
              </a:spcBef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November</a:t>
            </a:r>
            <a:r>
              <a:rPr sz="2800" spc="-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1,</a:t>
            </a:r>
            <a:r>
              <a:rPr sz="2800" spc="-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28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1952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47" y="0"/>
                </a:lnTo>
                <a:lnTo>
                  <a:pt x="2869247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857" y="744468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13" y="0"/>
                </a:moveTo>
                <a:lnTo>
                  <a:pt x="0" y="0"/>
                </a:lnTo>
                <a:lnTo>
                  <a:pt x="0" y="4408487"/>
                </a:lnTo>
                <a:lnTo>
                  <a:pt x="405774" y="4408487"/>
                </a:lnTo>
                <a:lnTo>
                  <a:pt x="405774" y="384420"/>
                </a:lnTo>
                <a:lnTo>
                  <a:pt x="3275668" y="385742"/>
                </a:lnTo>
                <a:lnTo>
                  <a:pt x="3275197" y="288025"/>
                </a:lnTo>
                <a:lnTo>
                  <a:pt x="3275483" y="97717"/>
                </a:lnTo>
                <a:lnTo>
                  <a:pt x="3275013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629412"/>
            <a:ext cx="8870950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/>
              <a:t>Respond</a:t>
            </a:r>
            <a:r>
              <a:rPr spc="-85" dirty="0"/>
              <a:t> </a:t>
            </a:r>
            <a:r>
              <a:rPr dirty="0"/>
              <a:t>promptly</a:t>
            </a:r>
            <a:r>
              <a:rPr spc="-9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/>
              <a:t>manner</a:t>
            </a:r>
            <a:r>
              <a:rPr spc="-95" dirty="0"/>
              <a:t> </a:t>
            </a:r>
            <a:r>
              <a:rPr dirty="0"/>
              <a:t>that</a:t>
            </a:r>
            <a:r>
              <a:rPr spc="-90" dirty="0"/>
              <a:t> </a:t>
            </a:r>
            <a:r>
              <a:rPr spc="-25" dirty="0"/>
              <a:t>is </a:t>
            </a:r>
            <a:r>
              <a:rPr dirty="0"/>
              <a:t>not</a:t>
            </a:r>
            <a:r>
              <a:rPr spc="-130" dirty="0"/>
              <a:t> </a:t>
            </a:r>
            <a:r>
              <a:rPr dirty="0"/>
              <a:t>deliberately</a:t>
            </a:r>
            <a:r>
              <a:rPr spc="-125" dirty="0"/>
              <a:t> </a:t>
            </a:r>
            <a:r>
              <a:rPr spc="-10" dirty="0"/>
              <a:t>indifferent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280411"/>
            <a:ext cx="9551035" cy="33235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96240" marR="5080" indent="-384175">
              <a:lnSpc>
                <a:spcPct val="93900"/>
              </a:lnSpc>
              <a:spcBef>
                <a:spcPts val="305"/>
              </a:spcBef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Promptly</a:t>
            </a:r>
            <a:r>
              <a:rPr sz="28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contact</a:t>
            </a:r>
            <a:r>
              <a:rPr sz="28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complainant</a:t>
            </a:r>
            <a:r>
              <a:rPr sz="28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8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discuss</a:t>
            </a:r>
            <a:r>
              <a:rPr sz="28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availability</a:t>
            </a:r>
            <a:r>
              <a:rPr sz="28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of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supportive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measures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regardless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whether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filed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explain</a:t>
            </a:r>
            <a:r>
              <a:rPr sz="28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process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filing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</a:t>
            </a:r>
            <a:endParaRPr sz="28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030"/>
              </a:spcBef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Supportive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measures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complainants</a:t>
            </a:r>
            <a:endParaRPr sz="2800">
              <a:latin typeface="Franklin Gothic Book"/>
              <a:cs typeface="Franklin Gothic Book"/>
            </a:endParaRPr>
          </a:p>
          <a:p>
            <a:pPr marL="396240" marR="826769" indent="-384175">
              <a:lnSpc>
                <a:spcPts val="3190"/>
              </a:lnSpc>
              <a:spcBef>
                <a:spcPts val="1185"/>
              </a:spcBef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Supportive</a:t>
            </a:r>
            <a:r>
              <a:rPr sz="2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measures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respondents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(when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time</a:t>
            </a:r>
            <a:r>
              <a:rPr sz="2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is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right)</a:t>
            </a:r>
            <a:endParaRPr sz="28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0"/>
              </a:spcBef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Keep</a:t>
            </a:r>
            <a:r>
              <a:rPr sz="2800" spc="-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records</a:t>
            </a:r>
            <a:r>
              <a:rPr sz="2800" spc="-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800" spc="-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supportive</a:t>
            </a:r>
            <a:r>
              <a:rPr sz="28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measures</a:t>
            </a:r>
            <a:r>
              <a:rPr sz="2800" spc="-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800" spc="-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seven</a:t>
            </a:r>
            <a:r>
              <a:rPr sz="2800" spc="-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years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071" y="563310"/>
            <a:ext cx="508889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65" dirty="0">
                <a:solidFill>
                  <a:srgbClr val="191B0E"/>
                </a:solidFill>
                <a:latin typeface="Franklin Gothic Book"/>
                <a:cs typeface="Franklin Gothic Book"/>
              </a:rPr>
              <a:t>Emergency</a:t>
            </a:r>
            <a:r>
              <a:rPr sz="2950" spc="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950" spc="50" dirty="0">
                <a:solidFill>
                  <a:srgbClr val="191B0E"/>
                </a:solidFill>
                <a:latin typeface="Franklin Gothic Book"/>
                <a:cs typeface="Franklin Gothic Book"/>
              </a:rPr>
              <a:t>removal</a:t>
            </a:r>
            <a:r>
              <a:rPr sz="2950" spc="11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95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950" spc="1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950" spc="55" dirty="0">
                <a:solidFill>
                  <a:srgbClr val="191B0E"/>
                </a:solidFill>
                <a:latin typeface="Franklin Gothic Book"/>
                <a:cs typeface="Franklin Gothic Book"/>
              </a:rPr>
              <a:t>student</a:t>
            </a:r>
            <a:endParaRPr sz="295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7612" y="1477771"/>
            <a:ext cx="4433570" cy="40735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31165" marR="1102995" indent="-419100">
              <a:lnSpc>
                <a:spcPts val="2400"/>
              </a:lnSpc>
              <a:spcBef>
                <a:spcPts val="580"/>
              </a:spcBef>
              <a:buSzPct val="125000"/>
              <a:buFont typeface="Arial"/>
              <a:buChar char="■"/>
              <a:tabLst>
                <a:tab pos="43116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sz="24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determination</a:t>
            </a:r>
            <a:r>
              <a:rPr sz="24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of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responsibility</a:t>
            </a:r>
            <a:endParaRPr sz="2400">
              <a:latin typeface="Franklin Gothic Book"/>
              <a:cs typeface="Franklin Gothic Book"/>
            </a:endParaRPr>
          </a:p>
          <a:p>
            <a:pPr marL="431165" marR="5080" indent="-419100">
              <a:lnSpc>
                <a:spcPts val="2400"/>
              </a:lnSpc>
              <a:buSzPct val="125000"/>
              <a:buFont typeface="Arial"/>
              <a:buChar char="■"/>
              <a:tabLst>
                <a:tab pos="43116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conduct</a:t>
            </a:r>
            <a:r>
              <a:rPr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individualized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safety</a:t>
            </a:r>
            <a:r>
              <a:rPr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risk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analysis</a:t>
            </a:r>
            <a:endParaRPr sz="2400">
              <a:latin typeface="Franklin Gothic Book"/>
              <a:cs typeface="Franklin Gothic Book"/>
            </a:endParaRPr>
          </a:p>
          <a:p>
            <a:pPr marL="431165" indent="-418465">
              <a:lnSpc>
                <a:spcPts val="2210"/>
              </a:lnSpc>
              <a:buSzPct val="125000"/>
              <a:buFont typeface="Arial"/>
              <a:buChar char="■"/>
              <a:tabLst>
                <a:tab pos="43116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4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immediate</a:t>
            </a:r>
            <a:r>
              <a:rPr sz="24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threats</a:t>
            </a:r>
            <a:r>
              <a:rPr sz="24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endParaRPr sz="2400">
              <a:latin typeface="Franklin Gothic Book"/>
              <a:cs typeface="Franklin Gothic Book"/>
            </a:endParaRPr>
          </a:p>
          <a:p>
            <a:pPr marL="431165" marR="513715">
              <a:lnSpc>
                <a:spcPts val="2400"/>
              </a:lnSpc>
              <a:spcBef>
                <a:spcPts val="285"/>
              </a:spcBef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anyone’s</a:t>
            </a:r>
            <a:r>
              <a:rPr sz="2400" spc="-10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physical</a:t>
            </a:r>
            <a:r>
              <a:rPr sz="24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health</a:t>
            </a:r>
            <a:r>
              <a:rPr sz="2400" spc="-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or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safety</a:t>
            </a:r>
            <a:endParaRPr sz="2400">
              <a:latin typeface="Franklin Gothic Book"/>
              <a:cs typeface="Franklin Gothic Book"/>
            </a:endParaRPr>
          </a:p>
          <a:p>
            <a:pPr marL="431165" marR="83820" indent="-419100">
              <a:lnSpc>
                <a:spcPts val="2400"/>
              </a:lnSpc>
              <a:buSzPct val="125000"/>
              <a:buFont typeface="Arial"/>
              <a:buChar char="■"/>
              <a:tabLst>
                <a:tab pos="43116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Respondent</a:t>
            </a:r>
            <a:r>
              <a:rPr sz="24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400" spc="-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have</a:t>
            </a:r>
            <a:r>
              <a:rPr sz="2400" spc="-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an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opportunity</a:t>
            </a:r>
            <a:r>
              <a:rPr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challenge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</a:t>
            </a:r>
            <a:r>
              <a:rPr sz="2400" spc="-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immediately</a:t>
            </a:r>
            <a:r>
              <a:rPr sz="2400" spc="-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following</a:t>
            </a:r>
            <a:endParaRPr sz="2400">
              <a:latin typeface="Franklin Gothic Book"/>
              <a:cs typeface="Franklin Gothic Book"/>
            </a:endParaRPr>
          </a:p>
          <a:p>
            <a:pPr marL="431165">
              <a:lnSpc>
                <a:spcPts val="2255"/>
              </a:lnSpc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removal</a:t>
            </a:r>
            <a:endParaRPr sz="2400">
              <a:latin typeface="Franklin Gothic Book"/>
              <a:cs typeface="Franklin Gothic Book"/>
            </a:endParaRPr>
          </a:p>
          <a:p>
            <a:pPr marL="431165" marR="769620" indent="-419100">
              <a:lnSpc>
                <a:spcPts val="2400"/>
              </a:lnSpc>
              <a:spcBef>
                <a:spcPts val="240"/>
              </a:spcBef>
              <a:buSzPct val="125000"/>
              <a:buFont typeface="Arial"/>
              <a:buChar char="■"/>
              <a:tabLst>
                <a:tab pos="43116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Whether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grievance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process</a:t>
            </a:r>
            <a:r>
              <a:rPr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underway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3752" y="176214"/>
            <a:ext cx="3813175" cy="8674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560"/>
              </a:spcBef>
            </a:pPr>
            <a:r>
              <a:rPr sz="2950" spc="60" dirty="0"/>
              <a:t>Administrative</a:t>
            </a:r>
            <a:r>
              <a:rPr sz="2950" spc="200" dirty="0"/>
              <a:t> </a:t>
            </a:r>
            <a:r>
              <a:rPr sz="2950" dirty="0"/>
              <a:t>leave</a:t>
            </a:r>
            <a:r>
              <a:rPr sz="2950" spc="200" dirty="0"/>
              <a:t> </a:t>
            </a:r>
            <a:r>
              <a:rPr sz="2950" spc="-25" dirty="0"/>
              <a:t>of </a:t>
            </a:r>
            <a:r>
              <a:rPr sz="2950" spc="45" dirty="0"/>
              <a:t>employee</a:t>
            </a:r>
            <a:endParaRPr sz="2950"/>
          </a:p>
        </p:txBody>
      </p:sp>
      <p:sp>
        <p:nvSpPr>
          <p:cNvPr id="5" name="object 5"/>
          <p:cNvSpPr txBox="1"/>
          <p:nvPr/>
        </p:nvSpPr>
        <p:spPr>
          <a:xfrm>
            <a:off x="6603752" y="1477771"/>
            <a:ext cx="4963160" cy="16103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6875" marR="5080" indent="-384175">
              <a:lnSpc>
                <a:spcPts val="2400"/>
              </a:lnSpc>
              <a:spcBef>
                <a:spcPts val="580"/>
              </a:spcBef>
              <a:buChar char="■"/>
              <a:tabLst>
                <a:tab pos="39687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May</a:t>
            </a:r>
            <a:r>
              <a:rPr sz="24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place</a:t>
            </a:r>
            <a:r>
              <a:rPr sz="24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employee</a:t>
            </a:r>
            <a:r>
              <a:rPr sz="24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respondent</a:t>
            </a:r>
            <a:r>
              <a:rPr sz="24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on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administrative</a:t>
            </a:r>
            <a:r>
              <a:rPr sz="24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leave</a:t>
            </a:r>
            <a:r>
              <a:rPr sz="24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during</a:t>
            </a:r>
            <a:r>
              <a:rPr sz="24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pendency</a:t>
            </a:r>
            <a:r>
              <a:rPr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grievance</a:t>
            </a:r>
            <a:r>
              <a:rPr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process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complies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IX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regulations</a:t>
            </a:r>
            <a:endParaRPr sz="2400">
              <a:latin typeface="Franklin Gothic Book"/>
              <a:cs typeface="Franklin Gothic Book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2373" y="3310278"/>
            <a:ext cx="4716545" cy="31431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286" y="643635"/>
            <a:ext cx="8576945" cy="1168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740"/>
              </a:spcBef>
            </a:pPr>
            <a:r>
              <a:rPr sz="4000" dirty="0"/>
              <a:t>Mandatory</a:t>
            </a:r>
            <a:r>
              <a:rPr sz="4000" spc="-60" dirty="0"/>
              <a:t> </a:t>
            </a:r>
            <a:r>
              <a:rPr sz="4000" dirty="0"/>
              <a:t>jurisdiction</a:t>
            </a:r>
            <a:r>
              <a:rPr sz="4000" spc="-65" dirty="0"/>
              <a:t> </a:t>
            </a:r>
            <a:r>
              <a:rPr sz="4000" dirty="0"/>
              <a:t>to</a:t>
            </a:r>
            <a:r>
              <a:rPr sz="4000" spc="-60" dirty="0"/>
              <a:t> </a:t>
            </a:r>
            <a:r>
              <a:rPr sz="4000" u="sng" spc="-10" dirty="0">
                <a:uFill>
                  <a:solidFill>
                    <a:srgbClr val="191B0E"/>
                  </a:solidFill>
                </a:uFill>
              </a:rPr>
              <a:t>investigate</a:t>
            </a:r>
            <a:r>
              <a:rPr sz="4000" spc="-10" dirty="0"/>
              <a:t> </a:t>
            </a:r>
            <a:r>
              <a:rPr sz="4000" dirty="0"/>
              <a:t>Formal</a:t>
            </a:r>
            <a:r>
              <a:rPr sz="4000" spc="-75" dirty="0"/>
              <a:t> </a:t>
            </a:r>
            <a:r>
              <a:rPr sz="4000" dirty="0"/>
              <a:t>complaint</a:t>
            </a:r>
            <a:r>
              <a:rPr sz="4000" spc="-80" dirty="0"/>
              <a:t> </a:t>
            </a:r>
            <a:r>
              <a:rPr sz="4000" dirty="0"/>
              <a:t>filed</a:t>
            </a:r>
            <a:r>
              <a:rPr sz="4000" spc="-80" dirty="0"/>
              <a:t> </a:t>
            </a:r>
            <a:r>
              <a:rPr sz="4000" dirty="0"/>
              <a:t>by</a:t>
            </a:r>
            <a:r>
              <a:rPr sz="4000" spc="-70" dirty="0"/>
              <a:t> </a:t>
            </a:r>
            <a:r>
              <a:rPr sz="4000" dirty="0"/>
              <a:t>a</a:t>
            </a:r>
            <a:r>
              <a:rPr sz="4000" spc="-80" dirty="0"/>
              <a:t> </a:t>
            </a:r>
            <a:r>
              <a:rPr sz="4000" spc="-10" dirty="0"/>
              <a:t>complainant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134036" y="2853435"/>
            <a:ext cx="4406900" cy="206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indent="-198120">
              <a:lnSpc>
                <a:spcPct val="100000"/>
              </a:lnSpc>
              <a:spcBef>
                <a:spcPts val="100"/>
              </a:spcBef>
              <a:buSzPct val="78571"/>
              <a:buChar char="•"/>
              <a:tabLst>
                <a:tab pos="208915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What</a:t>
            </a:r>
            <a:r>
              <a:rPr sz="2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2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formal</a:t>
            </a:r>
            <a:r>
              <a:rPr sz="2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complaint?</a:t>
            </a:r>
            <a:endParaRPr sz="2800">
              <a:latin typeface="Franklin Gothic Book"/>
              <a:cs typeface="Franklin Gothic Book"/>
            </a:endParaRPr>
          </a:p>
          <a:p>
            <a:pPr marL="208915" indent="-198120">
              <a:lnSpc>
                <a:spcPct val="100000"/>
              </a:lnSpc>
              <a:spcBef>
                <a:spcPts val="2925"/>
              </a:spcBef>
              <a:buSzPct val="78571"/>
              <a:buChar char="•"/>
              <a:tabLst>
                <a:tab pos="208915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How</a:t>
            </a:r>
            <a:r>
              <a:rPr sz="2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file</a:t>
            </a:r>
            <a:r>
              <a:rPr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it/where</a:t>
            </a:r>
            <a:r>
              <a:rPr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it?</a:t>
            </a:r>
            <a:endParaRPr sz="2800">
              <a:latin typeface="Franklin Gothic Book"/>
              <a:cs typeface="Franklin Gothic Book"/>
            </a:endParaRPr>
          </a:p>
          <a:p>
            <a:pPr marL="208915" indent="-198120">
              <a:lnSpc>
                <a:spcPct val="100000"/>
              </a:lnSpc>
              <a:spcBef>
                <a:spcPts val="3050"/>
              </a:spcBef>
              <a:buSzPct val="78571"/>
              <a:buChar char="•"/>
              <a:tabLst>
                <a:tab pos="208915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What</a:t>
            </a:r>
            <a:r>
              <a:rPr sz="2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does</a:t>
            </a:r>
            <a:r>
              <a:rPr sz="2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it</a:t>
            </a:r>
            <a:r>
              <a:rPr sz="2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need</a:t>
            </a:r>
            <a:r>
              <a:rPr sz="2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say?</a:t>
            </a:r>
            <a:endParaRPr sz="2800">
              <a:latin typeface="Franklin Gothic Book"/>
              <a:cs typeface="Franklin Gothic Book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768" y="2755391"/>
            <a:ext cx="3011424" cy="30144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24" y="643635"/>
            <a:ext cx="7762240" cy="17145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ct val="88500"/>
              </a:lnSpc>
              <a:spcBef>
                <a:spcPts val="650"/>
              </a:spcBef>
            </a:pPr>
            <a:r>
              <a:rPr sz="4000" dirty="0"/>
              <a:t>Mandatory</a:t>
            </a:r>
            <a:r>
              <a:rPr sz="4000" spc="-60" dirty="0"/>
              <a:t> </a:t>
            </a:r>
            <a:r>
              <a:rPr sz="4000" dirty="0"/>
              <a:t>jurisdiction</a:t>
            </a:r>
            <a:r>
              <a:rPr sz="4000" spc="-65" dirty="0"/>
              <a:t> </a:t>
            </a:r>
            <a:r>
              <a:rPr sz="4000" dirty="0"/>
              <a:t>to</a:t>
            </a:r>
            <a:r>
              <a:rPr sz="4000" spc="-60" dirty="0"/>
              <a:t> </a:t>
            </a:r>
            <a:r>
              <a:rPr sz="4000" u="sng" spc="-10" dirty="0">
                <a:uFill>
                  <a:solidFill>
                    <a:srgbClr val="191B0E"/>
                  </a:solidFill>
                </a:uFill>
              </a:rPr>
              <a:t>investigate</a:t>
            </a:r>
            <a:r>
              <a:rPr sz="4000" spc="-10" dirty="0"/>
              <a:t> </a:t>
            </a:r>
            <a:r>
              <a:rPr sz="4000" dirty="0"/>
              <a:t>Formal</a:t>
            </a:r>
            <a:r>
              <a:rPr sz="4000" spc="-85" dirty="0"/>
              <a:t> </a:t>
            </a:r>
            <a:r>
              <a:rPr sz="4000" dirty="0"/>
              <a:t>complaint</a:t>
            </a:r>
            <a:r>
              <a:rPr sz="4000" spc="-95" dirty="0"/>
              <a:t> </a:t>
            </a:r>
            <a:r>
              <a:rPr sz="4000" dirty="0"/>
              <a:t>filed</a:t>
            </a:r>
            <a:r>
              <a:rPr sz="4000" spc="-85" dirty="0"/>
              <a:t> </a:t>
            </a:r>
            <a:r>
              <a:rPr sz="4000" dirty="0"/>
              <a:t>by</a:t>
            </a:r>
            <a:r>
              <a:rPr sz="4000" spc="-85" dirty="0"/>
              <a:t> </a:t>
            </a:r>
            <a:r>
              <a:rPr sz="4000" dirty="0"/>
              <a:t>Title</a:t>
            </a:r>
            <a:r>
              <a:rPr sz="4000" spc="-80" dirty="0"/>
              <a:t> </a:t>
            </a:r>
            <a:r>
              <a:rPr sz="4000" spc="-25" dirty="0"/>
              <a:t>IX </a:t>
            </a:r>
            <a:r>
              <a:rPr sz="4000" spc="-10" dirty="0"/>
              <a:t>coordinator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07524" y="2955036"/>
            <a:ext cx="3764279" cy="257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ct val="84400"/>
              </a:lnSpc>
              <a:spcBef>
                <a:spcPts val="700"/>
              </a:spcBef>
            </a:pP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Under</a:t>
            </a:r>
            <a:r>
              <a:rPr sz="3200" i="1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what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circumstances</a:t>
            </a:r>
            <a:r>
              <a:rPr sz="3200" i="1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do</a:t>
            </a:r>
            <a:r>
              <a:rPr sz="3200" i="1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you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think</a:t>
            </a:r>
            <a:r>
              <a:rPr sz="32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3200" i="1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32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IX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Coordinator</a:t>
            </a:r>
            <a:r>
              <a:rPr sz="3200" i="1" spc="-1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might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choose</a:t>
            </a:r>
            <a:r>
              <a:rPr sz="32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32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2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file</a:t>
            </a:r>
            <a:r>
              <a:rPr sz="32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a </a:t>
            </a:r>
            <a:r>
              <a:rPr sz="32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complaint?</a:t>
            </a:r>
            <a:endParaRPr sz="3200">
              <a:latin typeface="Franklin Gothic Book"/>
              <a:cs typeface="Franklin Gothic Book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305" y="2592222"/>
            <a:ext cx="4448175" cy="29689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468" y="149351"/>
            <a:ext cx="5405120" cy="176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670"/>
              </a:lnSpc>
              <a:spcBef>
                <a:spcPts val="100"/>
              </a:spcBef>
            </a:pPr>
            <a:r>
              <a:rPr sz="4100" dirty="0"/>
              <a:t>Formal</a:t>
            </a:r>
            <a:r>
              <a:rPr sz="4100" spc="-105" dirty="0"/>
              <a:t> </a:t>
            </a:r>
            <a:r>
              <a:rPr sz="4100" dirty="0"/>
              <a:t>complaint</a:t>
            </a:r>
            <a:r>
              <a:rPr sz="4100" spc="-95" dirty="0"/>
              <a:t> </a:t>
            </a:r>
            <a:r>
              <a:rPr sz="4100" dirty="0"/>
              <a:t>is</a:t>
            </a:r>
            <a:r>
              <a:rPr sz="4100" spc="-100" dirty="0"/>
              <a:t> </a:t>
            </a:r>
            <a:r>
              <a:rPr sz="4100" spc="-10" dirty="0"/>
              <a:t>filed</a:t>
            </a:r>
            <a:endParaRPr sz="4100"/>
          </a:p>
          <a:p>
            <a:pPr marL="12700" marR="1976755">
              <a:lnSpc>
                <a:spcPts val="4390"/>
              </a:lnSpc>
              <a:spcBef>
                <a:spcPts val="335"/>
              </a:spcBef>
              <a:tabLst>
                <a:tab pos="272415" algn="l"/>
                <a:tab pos="532765" algn="l"/>
                <a:tab pos="793115" algn="l"/>
              </a:tabLst>
            </a:pPr>
            <a:r>
              <a:rPr sz="4100" spc="-50" dirty="0"/>
              <a:t>.</a:t>
            </a:r>
            <a:r>
              <a:rPr sz="4100" dirty="0"/>
              <a:t>	</a:t>
            </a:r>
            <a:r>
              <a:rPr sz="4100" spc="-50" dirty="0"/>
              <a:t>.</a:t>
            </a:r>
            <a:r>
              <a:rPr sz="4100" dirty="0"/>
              <a:t>	</a:t>
            </a:r>
            <a:r>
              <a:rPr sz="4100" spc="-50" dirty="0"/>
              <a:t>.</a:t>
            </a:r>
            <a:r>
              <a:rPr sz="4100" dirty="0"/>
              <a:t>	what</a:t>
            </a:r>
            <a:r>
              <a:rPr sz="4100" spc="-55" dirty="0"/>
              <a:t> </a:t>
            </a:r>
            <a:r>
              <a:rPr sz="4100" spc="-20" dirty="0"/>
              <a:t>now? </a:t>
            </a:r>
            <a:r>
              <a:rPr sz="4100" dirty="0"/>
              <a:t>NOTICE</a:t>
            </a:r>
            <a:r>
              <a:rPr sz="4100" spc="-240" dirty="0"/>
              <a:t> </a:t>
            </a:r>
            <a:r>
              <a:rPr sz="4100" spc="-10" dirty="0"/>
              <a:t>LETTER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863468" y="2142235"/>
            <a:ext cx="5535295" cy="407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137500"/>
              <a:buFont typeface="Arial"/>
              <a:buChar char="•"/>
              <a:tabLst>
                <a:tab pos="396240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Grievance</a:t>
            </a:r>
            <a:r>
              <a:rPr sz="2400" spc="-1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process</a:t>
            </a:r>
            <a:endParaRPr sz="2400">
              <a:latin typeface="Franklin Gothic Book"/>
              <a:cs typeface="Franklin Gothic Book"/>
            </a:endParaRPr>
          </a:p>
          <a:p>
            <a:pPr marL="386715" indent="-342900">
              <a:lnSpc>
                <a:spcPct val="100000"/>
              </a:lnSpc>
              <a:spcBef>
                <a:spcPts val="1920"/>
              </a:spcBef>
              <a:buSzPct val="95833"/>
              <a:buFont typeface="Arial"/>
              <a:buChar char="•"/>
              <a:tabLst>
                <a:tab pos="38671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Allegations,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including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sufficient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details</a:t>
            </a:r>
            <a:endParaRPr sz="2400">
              <a:latin typeface="Franklin Gothic Book"/>
              <a:cs typeface="Franklin Gothic Book"/>
            </a:endParaRPr>
          </a:p>
          <a:p>
            <a:pPr marL="386715" marR="802640" indent="-342900">
              <a:lnSpc>
                <a:spcPts val="2500"/>
              </a:lnSpc>
              <a:spcBef>
                <a:spcPts val="2320"/>
              </a:spcBef>
              <a:buSzPct val="95833"/>
              <a:buFont typeface="Arial"/>
              <a:buChar char="•"/>
              <a:tabLst>
                <a:tab pos="38671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Statement</a:t>
            </a:r>
            <a:r>
              <a:rPr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presumption</a:t>
            </a:r>
            <a:r>
              <a:rPr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non-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responsibility</a:t>
            </a:r>
            <a:endParaRPr sz="2400">
              <a:latin typeface="Franklin Gothic Book"/>
              <a:cs typeface="Franklin Gothic Book"/>
            </a:endParaRPr>
          </a:p>
          <a:p>
            <a:pPr marL="386715" indent="-342900">
              <a:lnSpc>
                <a:spcPct val="100000"/>
              </a:lnSpc>
              <a:spcBef>
                <a:spcPts val="1895"/>
              </a:spcBef>
              <a:buSzPct val="95833"/>
              <a:buFont typeface="Arial"/>
              <a:buChar char="•"/>
              <a:tabLst>
                <a:tab pos="38671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</a:t>
            </a:r>
            <a:r>
              <a:rPr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advisor/attorney</a:t>
            </a:r>
            <a:endParaRPr sz="2400">
              <a:latin typeface="Franklin Gothic Book"/>
              <a:cs typeface="Franklin Gothic Book"/>
            </a:endParaRPr>
          </a:p>
          <a:p>
            <a:pPr marL="386715" indent="-342900">
              <a:lnSpc>
                <a:spcPct val="100000"/>
              </a:lnSpc>
              <a:spcBef>
                <a:spcPts val="1920"/>
              </a:spcBef>
              <a:buSzPct val="95833"/>
              <a:buFont typeface="Arial"/>
              <a:buChar char="•"/>
              <a:tabLst>
                <a:tab pos="38671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inspect</a:t>
            </a:r>
            <a:r>
              <a:rPr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</a:t>
            </a:r>
            <a:endParaRPr sz="2400">
              <a:latin typeface="Franklin Gothic Book"/>
              <a:cs typeface="Franklin Gothic Book"/>
            </a:endParaRPr>
          </a:p>
          <a:p>
            <a:pPr marL="386715" marR="5080" indent="-342900">
              <a:lnSpc>
                <a:spcPts val="2400"/>
              </a:lnSpc>
              <a:spcBef>
                <a:spcPts val="2495"/>
              </a:spcBef>
              <a:buSzPct val="95833"/>
              <a:buFont typeface="Arial"/>
              <a:buChar char="•"/>
              <a:tabLst>
                <a:tab pos="38671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Any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provision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code</a:t>
            </a:r>
            <a:r>
              <a:rPr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prohibits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making</a:t>
            </a:r>
            <a:r>
              <a:rPr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false</a:t>
            </a:r>
            <a:r>
              <a:rPr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statements</a:t>
            </a:r>
            <a:r>
              <a:rPr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during</a:t>
            </a:r>
            <a:r>
              <a:rPr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process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366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7999"/>
                </a:lnTo>
                <a:lnTo>
                  <a:pt x="228600" y="6857999"/>
                </a:lnTo>
                <a:lnTo>
                  <a:pt x="228600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4717" y="1990725"/>
            <a:ext cx="4314825" cy="28765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3482" y="6552692"/>
            <a:ext cx="504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24" y="1013459"/>
            <a:ext cx="5309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Dismissing</a:t>
            </a:r>
            <a:r>
              <a:rPr spc="-155" dirty="0"/>
              <a:t> </a:t>
            </a:r>
            <a:r>
              <a:rPr spc="-10" dirty="0"/>
              <a:t>complaints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24" y="2331211"/>
            <a:ext cx="1759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sng" spc="-30" dirty="0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Open Sans SemiBold"/>
                <a:cs typeface="Open Sans SemiBold"/>
              </a:rPr>
              <a:t>MANDATORY</a:t>
            </a:r>
            <a:endParaRPr sz="24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4624" y="3117596"/>
            <a:ext cx="3760470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r>
              <a:rPr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Not</a:t>
            </a:r>
            <a:r>
              <a:rPr sz="2400" b="1" spc="-8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sexual</a:t>
            </a:r>
            <a:r>
              <a:rPr sz="2400" b="1" spc="-6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sz="2400" b="1" spc="-10" dirty="0">
                <a:solidFill>
                  <a:srgbClr val="191B0E"/>
                </a:solidFill>
                <a:latin typeface="Open Sans SemiBold"/>
                <a:cs typeface="Open Sans SemiBold"/>
              </a:rPr>
              <a:t>harassment</a:t>
            </a:r>
            <a:endParaRPr lang="en-US" sz="2400" b="1" spc="-10" dirty="0">
              <a:solidFill>
                <a:srgbClr val="191B0E"/>
              </a:solidFill>
              <a:latin typeface="Open Sans SemiBold"/>
              <a:cs typeface="Open Sans SemiBold"/>
            </a:endParaRPr>
          </a:p>
          <a:p>
            <a:pPr marL="354965" indent="-342265"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Did</a:t>
            </a:r>
            <a:r>
              <a:rPr lang="en-US" sz="2400" b="1" spc="-2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not</a:t>
            </a:r>
            <a:r>
              <a:rPr lang="en-US" sz="2400" b="1" spc="-3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occur</a:t>
            </a:r>
            <a:r>
              <a:rPr lang="en-US" sz="2400" b="1" spc="-2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in</a:t>
            </a:r>
            <a:r>
              <a:rPr lang="en-US" sz="2400" b="1" spc="-2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spc="-10" dirty="0">
                <a:solidFill>
                  <a:srgbClr val="191B0E"/>
                </a:solidFill>
                <a:latin typeface="Open Sans SemiBold"/>
                <a:cs typeface="Open Sans SemiBold"/>
              </a:rPr>
              <a:t>program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or</a:t>
            </a:r>
            <a:r>
              <a:rPr lang="en-US" sz="2400" b="1" spc="-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spc="-10" dirty="0">
                <a:solidFill>
                  <a:srgbClr val="191B0E"/>
                </a:solidFill>
                <a:latin typeface="Open Sans SemiBold"/>
                <a:cs typeface="Open Sans SemiBold"/>
              </a:rPr>
              <a:t>activity</a:t>
            </a:r>
          </a:p>
          <a:p>
            <a:pPr marL="354965" indent="-342265"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Not</a:t>
            </a:r>
            <a:r>
              <a:rPr lang="en-US" sz="2400" b="1" spc="-4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against</a:t>
            </a:r>
            <a:r>
              <a:rPr lang="en-US" sz="2400" b="1" spc="-4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person</a:t>
            </a:r>
            <a:r>
              <a:rPr lang="en-US" sz="2400" b="1" spc="-3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in</a:t>
            </a:r>
            <a:r>
              <a:rPr lang="en-US" sz="2400" b="1" spc="-3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spc="-25" dirty="0">
                <a:solidFill>
                  <a:srgbClr val="191B0E"/>
                </a:solidFill>
                <a:latin typeface="Open Sans SemiBold"/>
                <a:cs typeface="Open Sans SemiBold"/>
              </a:rPr>
              <a:t>the </a:t>
            </a:r>
            <a:r>
              <a:rPr lang="en-US" sz="2400" b="1" spc="-20" dirty="0">
                <a:solidFill>
                  <a:srgbClr val="191B0E"/>
                </a:solidFill>
                <a:latin typeface="Open Sans SemiBold"/>
                <a:cs typeface="Open Sans SemiBold"/>
              </a:rPr>
              <a:t>U.S.</a:t>
            </a:r>
            <a:endParaRPr lang="en-US" sz="2400" dirty="0">
              <a:latin typeface="Open Sans SemiBold"/>
              <a:cs typeface="Open Sans SemiBold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endParaRPr sz="2400" dirty="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8124" y="2343403"/>
            <a:ext cx="221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sng" spc="-10" dirty="0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Open Sans SemiBold"/>
                <a:cs typeface="Open Sans SemiBold"/>
              </a:rPr>
              <a:t>DISCRETIONARY</a:t>
            </a:r>
            <a:endParaRPr sz="2400">
              <a:latin typeface="Open Sans SemiBold"/>
              <a:cs typeface="Open Sans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5224" y="3157220"/>
            <a:ext cx="5437505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r>
              <a:rPr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Complainant</a:t>
            </a:r>
            <a:r>
              <a:rPr sz="2400" b="1" spc="-13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withdraws</a:t>
            </a:r>
            <a:r>
              <a:rPr sz="2400" b="1" spc="-12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sz="2400" b="1" spc="-10" dirty="0">
                <a:solidFill>
                  <a:srgbClr val="191B0E"/>
                </a:solidFill>
                <a:latin typeface="Open Sans SemiBold"/>
                <a:cs typeface="Open Sans SemiBold"/>
              </a:rPr>
              <a:t>complaint</a:t>
            </a:r>
            <a:endParaRPr lang="en-US" sz="2400" b="1" spc="-10" dirty="0">
              <a:solidFill>
                <a:srgbClr val="191B0E"/>
              </a:solidFill>
              <a:latin typeface="Open Sans SemiBold"/>
              <a:cs typeface="Open Sans SemiBold"/>
            </a:endParaRPr>
          </a:p>
          <a:p>
            <a:pPr marL="354965" indent="-342265"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Respondent</a:t>
            </a:r>
            <a:r>
              <a:rPr lang="en-US" sz="2400" b="1" spc="-7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no</a:t>
            </a:r>
            <a:r>
              <a:rPr lang="en-US" sz="2400" b="1" spc="-7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spc="-10" dirty="0">
                <a:solidFill>
                  <a:srgbClr val="191B0E"/>
                </a:solidFill>
                <a:latin typeface="Open Sans SemiBold"/>
                <a:cs typeface="Open Sans SemiBold"/>
              </a:rPr>
              <a:t>longer enrolled/employed</a:t>
            </a:r>
          </a:p>
          <a:p>
            <a:pPr marL="354965" indent="-342265"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School</a:t>
            </a:r>
            <a:r>
              <a:rPr lang="en-US" sz="2400" b="1" spc="-4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unable</a:t>
            </a:r>
            <a:r>
              <a:rPr lang="en-US" sz="2400" b="1" spc="-4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to</a:t>
            </a:r>
            <a:r>
              <a:rPr lang="en-US" sz="2400" b="1" spc="-50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dirty="0">
                <a:solidFill>
                  <a:srgbClr val="191B0E"/>
                </a:solidFill>
                <a:latin typeface="Open Sans SemiBold"/>
                <a:cs typeface="Open Sans SemiBold"/>
              </a:rPr>
              <a:t>collect</a:t>
            </a:r>
            <a:r>
              <a:rPr lang="en-US" sz="2400" b="1" spc="-55" dirty="0">
                <a:solidFill>
                  <a:srgbClr val="191B0E"/>
                </a:solidFill>
                <a:latin typeface="Open Sans SemiBold"/>
                <a:cs typeface="Open Sans SemiBold"/>
              </a:rPr>
              <a:t> </a:t>
            </a:r>
            <a:r>
              <a:rPr lang="en-US" sz="2400" b="1" spc="-10" dirty="0">
                <a:solidFill>
                  <a:srgbClr val="191B0E"/>
                </a:solidFill>
                <a:latin typeface="Open Sans SemiBold"/>
                <a:cs typeface="Open Sans SemiBold"/>
              </a:rPr>
              <a:t>sufficient </a:t>
            </a:r>
            <a:r>
              <a:rPr lang="en-US" sz="2400" b="1" spc="-20" dirty="0">
                <a:solidFill>
                  <a:srgbClr val="191B0E"/>
                </a:solidFill>
                <a:latin typeface="Open Sans SemiBold"/>
                <a:cs typeface="Open Sans SemiBold"/>
              </a:rPr>
              <a:t>info</a:t>
            </a:r>
            <a:endParaRPr lang="en-US" sz="2400" dirty="0">
              <a:latin typeface="Open Sans SemiBold"/>
              <a:cs typeface="Open Sans SemiBold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</a:tabLst>
            </a:pPr>
            <a:endParaRPr sz="2400" dirty="0">
              <a:latin typeface="Open Sans SemiBold"/>
              <a:cs typeface="Open Sans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2304" y="6552692"/>
            <a:ext cx="504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51142" y="2700020"/>
            <a:ext cx="2488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Q</a:t>
            </a:r>
            <a:r>
              <a:rPr sz="7200" spc="-6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z="7200" spc="-50" dirty="0"/>
              <a:t>A</a:t>
            </a:r>
            <a:endParaRPr sz="7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Dog stretching out on a couch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72304" y="6552692"/>
            <a:ext cx="504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64940" y="843788"/>
            <a:ext cx="44234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</a:rPr>
              <a:t>Stretch</a:t>
            </a:r>
            <a:r>
              <a:rPr sz="6000" spc="-140" dirty="0">
                <a:solidFill>
                  <a:srgbClr val="FFFFFF"/>
                </a:solidFill>
              </a:rPr>
              <a:t> </a:t>
            </a:r>
            <a:r>
              <a:rPr sz="6000" spc="-20" dirty="0">
                <a:solidFill>
                  <a:srgbClr val="FFFFFF"/>
                </a:solidFill>
              </a:rPr>
              <a:t>Break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D19156-0A12-4E8B-BBA4-C8257253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772" y="629412"/>
            <a:ext cx="3401102" cy="1354217"/>
          </a:xfrm>
        </p:spPr>
        <p:txBody>
          <a:bodyPr/>
          <a:lstStyle/>
          <a:p>
            <a:r>
              <a:rPr lang="en-US" b="1" u="sng" dirty="0">
                <a:uFill>
                  <a:solidFill>
                    <a:srgbClr val="191B0E"/>
                  </a:solidFill>
                </a:uFill>
                <a:latin typeface="Open Sans SemiBold"/>
                <a:cs typeface="Open Sans SemiBold"/>
              </a:rPr>
              <a:t>Title</a:t>
            </a:r>
            <a:r>
              <a:rPr lang="en-US" b="1" u="sng" spc="-30" dirty="0">
                <a:uFill>
                  <a:solidFill>
                    <a:srgbClr val="191B0E"/>
                  </a:solidFill>
                </a:uFill>
                <a:latin typeface="Open Sans SemiBold"/>
                <a:cs typeface="Open Sans SemiBold"/>
              </a:rPr>
              <a:t> </a:t>
            </a:r>
            <a:r>
              <a:rPr lang="en-US" b="1" u="sng" spc="-25" dirty="0">
                <a:uFill>
                  <a:solidFill>
                    <a:srgbClr val="191B0E"/>
                  </a:solidFill>
                </a:uFill>
                <a:latin typeface="Open Sans SemiBold"/>
                <a:cs typeface="Open Sans SemiBold"/>
              </a:rPr>
              <a:t>IX</a:t>
            </a:r>
            <a:r>
              <a:rPr lang="en-US" b="1" spc="-25" dirty="0">
                <a:latin typeface="Open Sans SemiBold"/>
                <a:cs typeface="Open Sans SemiBold"/>
              </a:rPr>
              <a:t> </a:t>
            </a:r>
            <a:r>
              <a:rPr lang="en-US" b="1" u="sng" spc="-10" dirty="0">
                <a:uFill>
                  <a:solidFill>
                    <a:srgbClr val="191B0E"/>
                  </a:solidFill>
                </a:uFill>
                <a:latin typeface="Open Sans SemiBold"/>
                <a:cs typeface="Open Sans SemiBold"/>
              </a:rPr>
              <a:t>Roles</a:t>
            </a:r>
            <a:br>
              <a:rPr lang="en-US" dirty="0">
                <a:latin typeface="Open Sans SemiBold"/>
                <a:cs typeface="Open Sans SemiBold"/>
              </a:rPr>
            </a:b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267444" y="802131"/>
            <a:ext cx="5582285" cy="458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41300">
              <a:lnSpc>
                <a:spcPts val="4655"/>
              </a:lnSpc>
              <a:spcBef>
                <a:spcPts val="100"/>
              </a:spcBef>
              <a:buSzPct val="67500"/>
              <a:buFont typeface="Franklin Gothic Book"/>
              <a:buChar char="•"/>
              <a:tabLst>
                <a:tab pos="248920" algn="l"/>
              </a:tabLst>
            </a:pPr>
            <a:r>
              <a:rPr sz="4000" b="1" dirty="0">
                <a:latin typeface="Open Sans SemiBold"/>
                <a:cs typeface="Open Sans SemiBold"/>
              </a:rPr>
              <a:t>Title</a:t>
            </a:r>
            <a:r>
              <a:rPr sz="4000" b="1" spc="-30" dirty="0">
                <a:latin typeface="Open Sans SemiBold"/>
                <a:cs typeface="Open Sans SemiBold"/>
              </a:rPr>
              <a:t> </a:t>
            </a:r>
            <a:r>
              <a:rPr sz="4000" b="1" dirty="0">
                <a:latin typeface="Open Sans SemiBold"/>
                <a:cs typeface="Open Sans SemiBold"/>
              </a:rPr>
              <a:t>IX</a:t>
            </a:r>
            <a:r>
              <a:rPr sz="4000" b="1" spc="-25" dirty="0">
                <a:latin typeface="Open Sans SemiBold"/>
                <a:cs typeface="Open Sans SemiBold"/>
              </a:rPr>
              <a:t> </a:t>
            </a:r>
            <a:r>
              <a:rPr sz="4000" b="1" spc="-10" dirty="0">
                <a:latin typeface="Open Sans SemiBold"/>
                <a:cs typeface="Open Sans SemiBold"/>
              </a:rPr>
              <a:t>Coordinator</a:t>
            </a:r>
            <a:endParaRPr sz="4000">
              <a:latin typeface="Open Sans SemiBold"/>
              <a:cs typeface="Open Sans SemiBold"/>
            </a:endParaRPr>
          </a:p>
          <a:p>
            <a:pPr marL="241300" marR="5080" indent="-233679">
              <a:lnSpc>
                <a:spcPts val="4490"/>
              </a:lnSpc>
              <a:spcBef>
                <a:spcPts val="265"/>
              </a:spcBef>
              <a:buSzPct val="67500"/>
              <a:buFont typeface="Franklin Gothic Book"/>
              <a:buChar char="•"/>
              <a:tabLst>
                <a:tab pos="241300" algn="l"/>
                <a:tab pos="248920" algn="l"/>
              </a:tabLst>
            </a:pPr>
            <a:r>
              <a:rPr sz="4000" dirty="0">
                <a:latin typeface="Open Sans SemiBold"/>
                <a:cs typeface="Open Sans SemiBold"/>
              </a:rPr>
              <a:t>	</a:t>
            </a:r>
            <a:r>
              <a:rPr sz="4000" b="1" dirty="0">
                <a:latin typeface="Open Sans SemiBold"/>
                <a:cs typeface="Open Sans SemiBold"/>
              </a:rPr>
              <a:t>Facilitator</a:t>
            </a:r>
            <a:r>
              <a:rPr sz="4000" b="1" spc="-85" dirty="0">
                <a:latin typeface="Open Sans SemiBold"/>
                <a:cs typeface="Open Sans SemiBold"/>
              </a:rPr>
              <a:t> </a:t>
            </a:r>
            <a:r>
              <a:rPr sz="4000" b="1" dirty="0">
                <a:latin typeface="Open Sans SemiBold"/>
                <a:cs typeface="Open Sans SemiBold"/>
              </a:rPr>
              <a:t>of</a:t>
            </a:r>
            <a:r>
              <a:rPr sz="4000" b="1" spc="-80" dirty="0">
                <a:latin typeface="Open Sans SemiBold"/>
                <a:cs typeface="Open Sans SemiBold"/>
              </a:rPr>
              <a:t> </a:t>
            </a:r>
            <a:r>
              <a:rPr sz="4000" b="1" spc="-10" dirty="0">
                <a:latin typeface="Open Sans SemiBold"/>
                <a:cs typeface="Open Sans SemiBold"/>
              </a:rPr>
              <a:t>informal resolution</a:t>
            </a:r>
            <a:endParaRPr sz="4000">
              <a:latin typeface="Open Sans SemiBold"/>
              <a:cs typeface="Open Sans SemiBold"/>
            </a:endParaRPr>
          </a:p>
          <a:p>
            <a:pPr marL="248920" indent="-241300">
              <a:lnSpc>
                <a:spcPct val="100000"/>
              </a:lnSpc>
              <a:spcBef>
                <a:spcPts val="595"/>
              </a:spcBef>
              <a:buSzPct val="67500"/>
              <a:buFont typeface="Franklin Gothic Book"/>
              <a:buChar char="•"/>
              <a:tabLst>
                <a:tab pos="248920" algn="l"/>
              </a:tabLst>
            </a:pPr>
            <a:r>
              <a:rPr sz="4000" b="1" spc="-10" dirty="0">
                <a:latin typeface="Open Sans SemiBold"/>
                <a:cs typeface="Open Sans SemiBold"/>
              </a:rPr>
              <a:t>Investigator</a:t>
            </a:r>
            <a:endParaRPr sz="4000">
              <a:latin typeface="Open Sans SemiBold"/>
              <a:cs typeface="Open Sans SemiBold"/>
            </a:endParaRPr>
          </a:p>
          <a:p>
            <a:pPr marL="248920" indent="-241300">
              <a:lnSpc>
                <a:spcPct val="100000"/>
              </a:lnSpc>
              <a:spcBef>
                <a:spcPts val="695"/>
              </a:spcBef>
              <a:buSzPct val="67500"/>
              <a:buFont typeface="Franklin Gothic Book"/>
              <a:buChar char="•"/>
              <a:tabLst>
                <a:tab pos="248920" algn="l"/>
              </a:tabLst>
            </a:pPr>
            <a:r>
              <a:rPr sz="4000" b="1" spc="-10" dirty="0">
                <a:latin typeface="Open Sans SemiBold"/>
                <a:cs typeface="Open Sans SemiBold"/>
              </a:rPr>
              <a:t>Decisionmaker</a:t>
            </a:r>
            <a:endParaRPr sz="4000">
              <a:latin typeface="Open Sans SemiBold"/>
              <a:cs typeface="Open Sans SemiBold"/>
            </a:endParaRPr>
          </a:p>
          <a:p>
            <a:pPr marL="248920" indent="-241300">
              <a:lnSpc>
                <a:spcPct val="100000"/>
              </a:lnSpc>
              <a:spcBef>
                <a:spcPts val="720"/>
              </a:spcBef>
              <a:buSzPct val="67500"/>
              <a:buFont typeface="Franklin Gothic Book"/>
              <a:buChar char="•"/>
              <a:tabLst>
                <a:tab pos="248920" algn="l"/>
              </a:tabLst>
            </a:pPr>
            <a:r>
              <a:rPr sz="4000" b="1" dirty="0">
                <a:latin typeface="Open Sans SemiBold"/>
                <a:cs typeface="Open Sans SemiBold"/>
              </a:rPr>
              <a:t>Appeals</a:t>
            </a:r>
            <a:r>
              <a:rPr sz="4000" b="1" spc="-135" dirty="0">
                <a:latin typeface="Open Sans SemiBold"/>
                <a:cs typeface="Open Sans SemiBold"/>
              </a:rPr>
              <a:t> </a:t>
            </a:r>
            <a:r>
              <a:rPr sz="4000" b="1" spc="-10" dirty="0">
                <a:latin typeface="Open Sans SemiBold"/>
                <a:cs typeface="Open Sans SemiBold"/>
              </a:rPr>
              <a:t>officer</a:t>
            </a:r>
            <a:endParaRPr sz="4000">
              <a:latin typeface="Open Sans SemiBold"/>
              <a:cs typeface="Open Sans SemiBold"/>
            </a:endParaRPr>
          </a:p>
          <a:p>
            <a:pPr marL="248920" indent="-241300">
              <a:lnSpc>
                <a:spcPct val="100000"/>
              </a:lnSpc>
              <a:spcBef>
                <a:spcPts val="790"/>
              </a:spcBef>
              <a:buSzPct val="67500"/>
              <a:buFont typeface="Franklin Gothic Book"/>
              <a:buChar char="•"/>
              <a:tabLst>
                <a:tab pos="248920" algn="l"/>
              </a:tabLst>
            </a:pPr>
            <a:r>
              <a:rPr sz="4000" b="1" dirty="0">
                <a:latin typeface="Open Sans SemiBold"/>
                <a:cs typeface="Open Sans SemiBold"/>
              </a:rPr>
              <a:t>Party</a:t>
            </a:r>
            <a:r>
              <a:rPr sz="4000" b="1" spc="-95" dirty="0">
                <a:latin typeface="Open Sans SemiBold"/>
                <a:cs typeface="Open Sans SemiBold"/>
              </a:rPr>
              <a:t> </a:t>
            </a:r>
            <a:r>
              <a:rPr sz="4000" b="1" spc="-10" dirty="0">
                <a:latin typeface="Open Sans SemiBold"/>
                <a:cs typeface="Open Sans SemiBold"/>
              </a:rPr>
              <a:t>advisor</a:t>
            </a:r>
            <a:endParaRPr sz="4000">
              <a:latin typeface="Open Sans SemiBold"/>
              <a:cs typeface="Open Sans SemiBold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1725167"/>
            <a:ext cx="3413759" cy="38435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72304" y="6576059"/>
            <a:ext cx="3382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8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8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64" y="617219"/>
            <a:ext cx="3425825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>
                <a:latin typeface="Open Sans"/>
                <a:cs typeface="Open Sans"/>
              </a:rPr>
              <a:t>How</a:t>
            </a:r>
            <a:r>
              <a:rPr spc="-114" dirty="0">
                <a:latin typeface="Open Sans"/>
                <a:cs typeface="Open Sans"/>
              </a:rPr>
              <a:t> </a:t>
            </a:r>
            <a:r>
              <a:rPr dirty="0">
                <a:latin typeface="Open Sans"/>
                <a:cs typeface="Open Sans"/>
              </a:rPr>
              <a:t>to</a:t>
            </a:r>
            <a:r>
              <a:rPr spc="-105" dirty="0">
                <a:latin typeface="Open Sans"/>
                <a:cs typeface="Open Sans"/>
              </a:rPr>
              <a:t> </a:t>
            </a:r>
            <a:r>
              <a:rPr spc="-10" dirty="0">
                <a:latin typeface="Open Sans"/>
                <a:cs typeface="Open Sans"/>
              </a:rPr>
              <a:t>serve impartially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79564" y="2268219"/>
            <a:ext cx="5628005" cy="267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00"/>
              </a:spcBef>
              <a:buFont typeface="Franklin Gothic Book"/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Avoid</a:t>
            </a:r>
            <a:r>
              <a:rPr sz="2800" spc="-30" dirty="0">
                <a:solidFill>
                  <a:srgbClr val="191B0E"/>
                </a:solidFill>
                <a:latin typeface="Open Sans"/>
                <a:cs typeface="Open Sans"/>
              </a:rPr>
              <a:t> pre-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judgment</a:t>
            </a:r>
            <a:r>
              <a:rPr sz="2800" spc="-2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of</a:t>
            </a:r>
            <a:r>
              <a:rPr sz="2800" spc="-3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the</a:t>
            </a:r>
            <a:r>
              <a:rPr sz="2800" spc="-2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Open Sans"/>
                <a:cs typeface="Open Sans"/>
              </a:rPr>
              <a:t>facts</a:t>
            </a:r>
            <a:endParaRPr sz="2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630"/>
              </a:spcBef>
              <a:buClr>
                <a:srgbClr val="191B0E"/>
              </a:buClr>
              <a:buFont typeface="Franklin Gothic Book"/>
              <a:buChar char="■"/>
            </a:pPr>
            <a:endParaRPr sz="2800">
              <a:latin typeface="Open Sans"/>
              <a:cs typeface="Open Sans"/>
            </a:endParaRPr>
          </a:p>
          <a:p>
            <a:pPr marL="396240" indent="-383540">
              <a:lnSpc>
                <a:spcPct val="100000"/>
              </a:lnSpc>
              <a:spcBef>
                <a:spcPts val="5"/>
              </a:spcBef>
              <a:buFont typeface="Franklin Gothic Book"/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Conflict</a:t>
            </a:r>
            <a:r>
              <a:rPr sz="2800" spc="-4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of</a:t>
            </a:r>
            <a:r>
              <a:rPr sz="2800" spc="-3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Open Sans"/>
                <a:cs typeface="Open Sans"/>
              </a:rPr>
              <a:t>interest</a:t>
            </a:r>
            <a:endParaRPr sz="2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191B0E"/>
              </a:buClr>
              <a:buFont typeface="Franklin Gothic Book"/>
              <a:buChar char="■"/>
            </a:pPr>
            <a:endParaRPr sz="2800">
              <a:latin typeface="Open Sans"/>
              <a:cs typeface="Open Sans"/>
            </a:endParaRPr>
          </a:p>
          <a:p>
            <a:pPr marL="396240" indent="-383540">
              <a:lnSpc>
                <a:spcPct val="100000"/>
              </a:lnSpc>
              <a:spcBef>
                <a:spcPts val="5"/>
              </a:spcBef>
              <a:buFont typeface="Franklin Gothic Book"/>
              <a:buChar char="■"/>
              <a:tabLst>
                <a:tab pos="396240" algn="l"/>
              </a:tabLst>
            </a:pPr>
            <a:r>
              <a:rPr sz="2800" spc="-20" dirty="0">
                <a:solidFill>
                  <a:srgbClr val="191B0E"/>
                </a:solidFill>
                <a:latin typeface="Open Sans"/>
                <a:cs typeface="Open Sans"/>
              </a:rPr>
              <a:t>Bias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9564" y="6467855"/>
            <a:ext cx="369316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100" spc="2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All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0"/>
            <a:ext cx="4602480" cy="6858634"/>
            <a:chOff x="0" y="10"/>
            <a:chExt cx="4602480" cy="6858634"/>
          </a:xfrm>
        </p:grpSpPr>
        <p:pic>
          <p:nvPic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"/>
              <a:ext cx="4373544" cy="68579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73544" y="375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28600" y="685799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91B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00"/>
              </a:spcBef>
            </a:pPr>
            <a:r>
              <a:rPr dirty="0"/>
              <a:t>Before</a:t>
            </a:r>
            <a:r>
              <a:rPr spc="-135" dirty="0"/>
              <a:t> </a:t>
            </a:r>
            <a:r>
              <a:rPr dirty="0"/>
              <a:t>we</a:t>
            </a:r>
            <a:r>
              <a:rPr spc="-135" dirty="0"/>
              <a:t> </a:t>
            </a:r>
            <a:r>
              <a:rPr spc="-10" dirty="0"/>
              <a:t>begin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2604" y="1839976"/>
            <a:ext cx="7412990" cy="40855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6875" marR="6350" indent="-384175">
              <a:lnSpc>
                <a:spcPts val="1900"/>
              </a:lnSpc>
              <a:spcBef>
                <a:spcPts val="480"/>
              </a:spcBef>
              <a:buChar char="■"/>
              <a:tabLst>
                <a:tab pos="396875" algn="l"/>
              </a:tabLst>
            </a:pP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Notice:</a:t>
            </a:r>
            <a:r>
              <a:rPr sz="19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This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presentation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protected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by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U.S.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and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International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laws.</a:t>
            </a:r>
            <a:r>
              <a:rPr sz="19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Reproduction,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distribution,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use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presentation</a:t>
            </a:r>
            <a:r>
              <a:rPr sz="19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without</a:t>
            </a:r>
            <a:r>
              <a:rPr sz="19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written</a:t>
            </a:r>
            <a:r>
              <a:rPr sz="19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permission</a:t>
            </a:r>
            <a:r>
              <a:rPr sz="19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9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9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 Veidlinger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19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prohibited.</a:t>
            </a:r>
            <a:endParaRPr sz="19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191B0E"/>
              </a:buClr>
              <a:buFont typeface="Franklin Gothic Book"/>
              <a:buChar char="■"/>
            </a:pPr>
            <a:endParaRPr sz="19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191B0E"/>
              </a:buClr>
              <a:buFont typeface="Franklin Gothic Book"/>
              <a:buChar char="■"/>
            </a:pPr>
            <a:endParaRPr sz="1900">
              <a:latin typeface="Franklin Gothic Book"/>
              <a:cs typeface="Franklin Gothic Book"/>
            </a:endParaRPr>
          </a:p>
          <a:p>
            <a:pPr marL="396875" marR="53975" indent="-384175">
              <a:lnSpc>
                <a:spcPts val="1900"/>
              </a:lnSpc>
              <a:buChar char="■"/>
              <a:tabLst>
                <a:tab pos="396875" algn="l"/>
              </a:tabLst>
            </a:pP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Limited</a:t>
            </a:r>
            <a:r>
              <a:rPr sz="19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permission</a:t>
            </a:r>
            <a:r>
              <a:rPr sz="19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19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granted</a:t>
            </a:r>
            <a:r>
              <a:rPr sz="19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19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institutions</a:t>
            </a:r>
            <a:r>
              <a:rPr sz="19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19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have</a:t>
            </a:r>
            <a:r>
              <a:rPr sz="19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registered</a:t>
            </a:r>
            <a:r>
              <a:rPr sz="19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for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this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training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post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slides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institutional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websites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pursuant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to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34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C.F.R.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§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106.45(b)(10)(D).</a:t>
            </a:r>
            <a:endParaRPr sz="19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135"/>
              </a:spcBef>
              <a:buClr>
                <a:srgbClr val="191B0E"/>
              </a:buClr>
              <a:buFont typeface="Franklin Gothic Book"/>
              <a:buChar char="■"/>
            </a:pPr>
            <a:endParaRPr sz="1900">
              <a:latin typeface="Franklin Gothic Book"/>
              <a:cs typeface="Franklin Gothic Book"/>
            </a:endParaRPr>
          </a:p>
          <a:p>
            <a:pPr marL="396875" marR="5080" indent="-384175">
              <a:lnSpc>
                <a:spcPct val="84200"/>
              </a:lnSpc>
              <a:buChar char="■"/>
              <a:tabLst>
                <a:tab pos="396875" algn="l"/>
              </a:tabLst>
            </a:pP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contents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this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presentation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9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related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discussion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are</a:t>
            </a:r>
            <a:r>
              <a:rPr sz="19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for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informational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purposes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only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do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constitute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legal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19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regulatory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advice.</a:t>
            </a:r>
            <a:r>
              <a:rPr sz="1900" spc="4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No</a:t>
            </a:r>
            <a:r>
              <a:rPr sz="19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should</a:t>
            </a:r>
            <a:r>
              <a:rPr sz="19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act</a:t>
            </a:r>
            <a:r>
              <a:rPr sz="19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refrain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from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acting</a:t>
            </a:r>
            <a:r>
              <a:rPr sz="19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basis</a:t>
            </a:r>
            <a:r>
              <a:rPr sz="19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9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any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statements</a:t>
            </a:r>
            <a:r>
              <a:rPr sz="19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made</a:t>
            </a:r>
            <a:r>
              <a:rPr sz="19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today</a:t>
            </a:r>
            <a:r>
              <a:rPr sz="19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without</a:t>
            </a:r>
            <a:r>
              <a:rPr sz="19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seeking</a:t>
            </a:r>
            <a:r>
              <a:rPr sz="19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individualized,</a:t>
            </a:r>
            <a:r>
              <a:rPr sz="19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professional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counsel</a:t>
            </a:r>
            <a:r>
              <a:rPr sz="19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19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appropriate.</a:t>
            </a:r>
            <a:endParaRPr sz="19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9564" y="6541007"/>
            <a:ext cx="4641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100" spc="2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375"/>
            <a:ext cx="3044825" cy="6858000"/>
            <a:chOff x="1" y="375"/>
            <a:chExt cx="3044825" cy="6858000"/>
          </a:xfrm>
        </p:grpSpPr>
        <p:sp>
          <p:nvSpPr>
            <p:cNvPr id="4" name="object 4"/>
            <p:cNvSpPr/>
            <p:nvPr/>
          </p:nvSpPr>
          <p:spPr>
            <a:xfrm>
              <a:off x="1" y="375"/>
              <a:ext cx="2816225" cy="6858000"/>
            </a:xfrm>
            <a:custGeom>
              <a:avLst/>
              <a:gdLst/>
              <a:ahLst/>
              <a:cxnLst/>
              <a:rect l="l" t="t" r="r" b="b"/>
              <a:pathLst>
                <a:path w="2816225" h="6858000">
                  <a:moveTo>
                    <a:pt x="0" y="6857623"/>
                  </a:moveTo>
                  <a:lnTo>
                    <a:pt x="2815808" y="6857623"/>
                  </a:lnTo>
                  <a:lnTo>
                    <a:pt x="2815808" y="0"/>
                  </a:lnTo>
                  <a:lnTo>
                    <a:pt x="0" y="0"/>
                  </a:lnTo>
                  <a:lnTo>
                    <a:pt x="0" y="6857623"/>
                  </a:lnTo>
                  <a:close/>
                </a:path>
              </a:pathLst>
            </a:custGeom>
            <a:solidFill>
              <a:srgbClr val="8C8D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5809" y="375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28600" y="685799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91B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Open Sans"/>
                <a:cs typeface="Open Sans"/>
              </a:rPr>
              <a:t>What</a:t>
            </a:r>
            <a:r>
              <a:rPr spc="-70" dirty="0">
                <a:latin typeface="Open Sans"/>
                <a:cs typeface="Open Sans"/>
              </a:rPr>
              <a:t> </a:t>
            </a:r>
            <a:r>
              <a:rPr dirty="0">
                <a:latin typeface="Open Sans"/>
                <a:cs typeface="Open Sans"/>
              </a:rPr>
              <a:t>does</a:t>
            </a:r>
            <a:r>
              <a:rPr spc="-55" dirty="0">
                <a:latin typeface="Open Sans"/>
                <a:cs typeface="Open Sans"/>
              </a:rPr>
              <a:t> </a:t>
            </a:r>
            <a:r>
              <a:rPr dirty="0">
                <a:latin typeface="Open Sans"/>
                <a:cs typeface="Open Sans"/>
              </a:rPr>
              <a:t>it</a:t>
            </a:r>
            <a:r>
              <a:rPr spc="-55" dirty="0">
                <a:latin typeface="Open Sans"/>
                <a:cs typeface="Open Sans"/>
              </a:rPr>
              <a:t> </a:t>
            </a:r>
            <a:r>
              <a:rPr dirty="0">
                <a:latin typeface="Open Sans"/>
                <a:cs typeface="Open Sans"/>
              </a:rPr>
              <a:t>mean</a:t>
            </a:r>
            <a:r>
              <a:rPr spc="-60" dirty="0">
                <a:latin typeface="Open Sans"/>
                <a:cs typeface="Open Sans"/>
              </a:rPr>
              <a:t> </a:t>
            </a:r>
            <a:r>
              <a:rPr dirty="0">
                <a:latin typeface="Open Sans"/>
                <a:cs typeface="Open Sans"/>
              </a:rPr>
              <a:t>to</a:t>
            </a:r>
            <a:r>
              <a:rPr spc="-50" dirty="0">
                <a:latin typeface="Open Sans"/>
                <a:cs typeface="Open Sans"/>
              </a:rPr>
              <a:t> </a:t>
            </a:r>
            <a:r>
              <a:rPr dirty="0">
                <a:latin typeface="Open Sans"/>
                <a:cs typeface="Open Sans"/>
              </a:rPr>
              <a:t>be</a:t>
            </a:r>
            <a:r>
              <a:rPr spc="-55" dirty="0">
                <a:latin typeface="Open Sans"/>
                <a:cs typeface="Open Sans"/>
              </a:rPr>
              <a:t> </a:t>
            </a:r>
            <a:r>
              <a:rPr spc="-10" dirty="0">
                <a:latin typeface="Open Sans"/>
                <a:cs typeface="Open Sans"/>
              </a:rPr>
              <a:t>unbiased?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0564" y="2475483"/>
            <a:ext cx="8394065" cy="31318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6875" marR="79375" indent="-384175">
              <a:lnSpc>
                <a:spcPts val="3190"/>
              </a:lnSpc>
              <a:spcBef>
                <a:spcPts val="345"/>
              </a:spcBef>
              <a:buFont typeface="Franklin Gothic Book"/>
              <a:buChar char="–"/>
              <a:tabLst>
                <a:tab pos="396875" algn="l"/>
              </a:tabLst>
            </a:pP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Don’t</a:t>
            </a:r>
            <a:r>
              <a:rPr sz="2800" spc="-5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have</a:t>
            </a:r>
            <a:r>
              <a:rPr sz="2800" spc="-4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a</a:t>
            </a:r>
            <a:r>
              <a:rPr sz="2800" spc="-4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bias</a:t>
            </a:r>
            <a:r>
              <a:rPr sz="2800" spc="-5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for</a:t>
            </a:r>
            <a:r>
              <a:rPr sz="2800" spc="-5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or</a:t>
            </a:r>
            <a:r>
              <a:rPr sz="2800" spc="-5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against</a:t>
            </a:r>
            <a:r>
              <a:rPr sz="2800" spc="-5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complainants</a:t>
            </a:r>
            <a:r>
              <a:rPr sz="2800" spc="-5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25" dirty="0">
                <a:solidFill>
                  <a:srgbClr val="191B0E"/>
                </a:solidFill>
                <a:latin typeface="Open Sans"/>
                <a:cs typeface="Open Sans"/>
              </a:rPr>
              <a:t>or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respondents</a:t>
            </a:r>
            <a:r>
              <a:rPr sz="2800" spc="-14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Open Sans"/>
                <a:cs typeface="Open Sans"/>
              </a:rPr>
              <a:t>generally</a:t>
            </a:r>
            <a:endParaRPr sz="2800">
              <a:latin typeface="Open Sans"/>
              <a:cs typeface="Open Sans"/>
            </a:endParaRPr>
          </a:p>
          <a:p>
            <a:pPr marL="396875" marR="654685" indent="-384175">
              <a:lnSpc>
                <a:spcPts val="3100"/>
              </a:lnSpc>
              <a:spcBef>
                <a:spcPts val="800"/>
              </a:spcBef>
              <a:buFont typeface="Franklin Gothic Book"/>
              <a:buChar char="–"/>
              <a:tabLst>
                <a:tab pos="396875" algn="l"/>
              </a:tabLst>
            </a:pP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Don’t</a:t>
            </a:r>
            <a:r>
              <a:rPr sz="2800" spc="-4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have</a:t>
            </a:r>
            <a:r>
              <a:rPr sz="2800" spc="-3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a</a:t>
            </a:r>
            <a:r>
              <a:rPr sz="2800" spc="-3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bias</a:t>
            </a:r>
            <a:r>
              <a:rPr sz="2800" spc="-4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for</a:t>
            </a:r>
            <a:r>
              <a:rPr sz="2800" spc="-4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or</a:t>
            </a:r>
            <a:r>
              <a:rPr sz="2800" spc="-5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against</a:t>
            </a:r>
            <a:r>
              <a:rPr sz="2800" spc="-4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an</a:t>
            </a:r>
            <a:r>
              <a:rPr sz="2800" spc="-4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Open Sans"/>
                <a:cs typeface="Open Sans"/>
              </a:rPr>
              <a:t>individual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complainant</a:t>
            </a:r>
            <a:r>
              <a:rPr sz="2800" spc="-5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or</a:t>
            </a:r>
            <a:r>
              <a:rPr sz="2800" spc="-6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Open Sans"/>
                <a:cs typeface="Open Sans"/>
              </a:rPr>
              <a:t>respondent</a:t>
            </a:r>
            <a:endParaRPr sz="2800">
              <a:latin typeface="Open Sans"/>
              <a:cs typeface="Open Sans"/>
            </a:endParaRPr>
          </a:p>
          <a:p>
            <a:pPr marL="396240" indent="-383540">
              <a:lnSpc>
                <a:spcPct val="100000"/>
              </a:lnSpc>
              <a:spcBef>
                <a:spcPts val="484"/>
              </a:spcBef>
              <a:buFont typeface="Franklin Gothic Book"/>
              <a:buChar char="–"/>
              <a:tabLst>
                <a:tab pos="396240" algn="l"/>
              </a:tabLst>
            </a:pPr>
            <a:r>
              <a:rPr sz="2800" spc="-20" dirty="0">
                <a:solidFill>
                  <a:srgbClr val="191B0E"/>
                </a:solidFill>
                <a:latin typeface="Open Sans"/>
                <a:cs typeface="Open Sans"/>
              </a:rPr>
              <a:t>Treat</a:t>
            </a:r>
            <a:r>
              <a:rPr sz="2800" spc="-10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parties</a:t>
            </a:r>
            <a:r>
              <a:rPr sz="2800" spc="-10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equally/equitably</a:t>
            </a:r>
            <a:r>
              <a:rPr sz="2800" spc="-10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during</a:t>
            </a:r>
            <a:r>
              <a:rPr sz="2800" spc="-10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Open Sans"/>
                <a:cs typeface="Open Sans"/>
              </a:rPr>
              <a:t>interviews</a:t>
            </a:r>
            <a:endParaRPr sz="2800">
              <a:latin typeface="Open Sans"/>
              <a:cs typeface="Open Sans"/>
            </a:endParaRPr>
          </a:p>
          <a:p>
            <a:pPr marL="396875" marR="445134" indent="-384175">
              <a:lnSpc>
                <a:spcPts val="3190"/>
              </a:lnSpc>
              <a:spcBef>
                <a:spcPts val="680"/>
              </a:spcBef>
              <a:buFont typeface="Franklin Gothic Book"/>
              <a:buChar char="–"/>
              <a:tabLst>
                <a:tab pos="396875" algn="l"/>
              </a:tabLst>
            </a:pP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Seek</a:t>
            </a:r>
            <a:r>
              <a:rPr sz="2800" spc="-8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to</a:t>
            </a:r>
            <a:r>
              <a:rPr sz="2800" spc="-8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interview</a:t>
            </a:r>
            <a:r>
              <a:rPr sz="2800" spc="-8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witnesses</a:t>
            </a:r>
            <a:r>
              <a:rPr sz="2800" spc="-8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identified</a:t>
            </a:r>
            <a:r>
              <a:rPr sz="2800" spc="-85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191B0E"/>
                </a:solidFill>
                <a:latin typeface="Open Sans"/>
                <a:cs typeface="Open Sans"/>
              </a:rPr>
              <a:t>by</a:t>
            </a:r>
            <a:r>
              <a:rPr sz="2800" spc="-80" dirty="0">
                <a:solidFill>
                  <a:srgbClr val="191B0E"/>
                </a:solidFill>
                <a:latin typeface="Open Sans"/>
                <a:cs typeface="Open Sans"/>
              </a:rPr>
              <a:t> </a:t>
            </a:r>
            <a:r>
              <a:rPr sz="2800" spc="-20" dirty="0">
                <a:solidFill>
                  <a:srgbClr val="191B0E"/>
                </a:solidFill>
                <a:latin typeface="Open Sans"/>
                <a:cs typeface="Open Sans"/>
              </a:rPr>
              <a:t>both </a:t>
            </a:r>
            <a:r>
              <a:rPr sz="2800" spc="-10" dirty="0">
                <a:solidFill>
                  <a:srgbClr val="191B0E"/>
                </a:solidFill>
                <a:latin typeface="Open Sans"/>
                <a:cs typeface="Open Sans"/>
              </a:rPr>
              <a:t>parties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304" y="6550152"/>
            <a:ext cx="4427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7F7F7F"/>
                </a:solidFill>
                <a:latin typeface="Franklin Gothic Book"/>
                <a:cs typeface="Franklin Gothic Book"/>
              </a:rPr>
              <a:t>Copyright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7F7F7F"/>
                </a:solidFill>
                <a:latin typeface="Franklin Gothic Book"/>
                <a:cs typeface="Franklin Gothic Book"/>
              </a:rPr>
              <a:t>©</a:t>
            </a:r>
            <a:r>
              <a:rPr sz="1100" spc="-5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2023</a:t>
            </a:r>
            <a:r>
              <a:rPr sz="1100" spc="-4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Rebecca</a:t>
            </a:r>
            <a:r>
              <a:rPr sz="1100" spc="-4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7F7F7F"/>
                </a:solidFill>
                <a:latin typeface="Franklin Gothic Book"/>
                <a:cs typeface="Franklin Gothic Book"/>
              </a:rPr>
              <a:t>Leitman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Franklin Gothic Book"/>
                <a:cs typeface="Franklin Gothic Book"/>
              </a:rPr>
              <a:t>Veidlinger, </a:t>
            </a:r>
            <a:r>
              <a:rPr sz="1100" spc="-20" dirty="0">
                <a:solidFill>
                  <a:srgbClr val="7F7F7F"/>
                </a:solidFill>
                <a:latin typeface="Franklin Gothic Book"/>
                <a:cs typeface="Franklin Gothic Book"/>
              </a:rPr>
              <a:t>Esq.,</a:t>
            </a:r>
            <a:r>
              <a:rPr sz="1100" spc="-2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7F7F7F"/>
                </a:solidFill>
                <a:latin typeface="Franklin Gothic Book"/>
                <a:cs typeface="Franklin Gothic Book"/>
              </a:rPr>
              <a:t>PLLC.</a:t>
            </a:r>
            <a:r>
              <a:rPr sz="1100" spc="2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Franklin Gothic Book"/>
                <a:cs typeface="Franklin Gothic Book"/>
              </a:rPr>
              <a:t>All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Franklin Gothic Book"/>
                <a:cs typeface="Franklin Gothic Book"/>
              </a:rPr>
              <a:t>rights</a:t>
            </a:r>
            <a:r>
              <a:rPr sz="1100" spc="-40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Franklin Gothic Book"/>
                <a:cs typeface="Franklin Gothic Book"/>
              </a:rPr>
              <a:t>reserved.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dirty="0"/>
              <a:t>Deeper</a:t>
            </a:r>
            <a:r>
              <a:rPr spc="-100" dirty="0"/>
              <a:t> </a:t>
            </a:r>
            <a:r>
              <a:rPr dirty="0"/>
              <a:t>dive</a:t>
            </a:r>
            <a:r>
              <a:rPr spc="-100" dirty="0"/>
              <a:t> </a:t>
            </a:r>
            <a:r>
              <a:rPr dirty="0"/>
              <a:t>into</a:t>
            </a:r>
            <a:r>
              <a:rPr spc="-90" dirty="0"/>
              <a:t> </a:t>
            </a:r>
            <a:r>
              <a:rPr spc="-20" dirty="0"/>
              <a:t>bias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9564" y="2280411"/>
            <a:ext cx="5527675" cy="3067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6875" marR="5080" indent="-384175">
              <a:lnSpc>
                <a:spcPts val="3190"/>
              </a:lnSpc>
              <a:spcBef>
                <a:spcPts val="345"/>
              </a:spcBef>
              <a:buChar char="■"/>
              <a:tabLst>
                <a:tab pos="396875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Bias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sz="2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2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action;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it</a:t>
            </a:r>
            <a:r>
              <a:rPr sz="2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occurs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a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person’s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head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100"/>
              </a:spcBef>
              <a:buClr>
                <a:srgbClr val="191B0E"/>
              </a:buClr>
              <a:buFont typeface="Franklin Gothic Book"/>
              <a:buChar char="■"/>
            </a:pPr>
            <a:endParaRPr sz="28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5"/>
              </a:spcBef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What</a:t>
            </a:r>
            <a:r>
              <a:rPr sz="2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2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implicit</a:t>
            </a:r>
            <a:r>
              <a:rPr sz="2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bias?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150"/>
              </a:spcBef>
              <a:buClr>
                <a:srgbClr val="191B0E"/>
              </a:buClr>
              <a:buFont typeface="Franklin Gothic Book"/>
              <a:buChar char="■"/>
            </a:pPr>
            <a:endParaRPr sz="28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buChar char="■"/>
              <a:tabLst>
                <a:tab pos="39624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Different</a:t>
            </a:r>
            <a:r>
              <a:rPr sz="2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kinds</a:t>
            </a:r>
            <a:r>
              <a:rPr sz="2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bias</a:t>
            </a:r>
            <a:endParaRPr sz="2800">
              <a:latin typeface="Franklin Gothic Book"/>
              <a:cs typeface="Franklin Gothic Book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48" y="2401556"/>
            <a:ext cx="3211494" cy="34666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72304" y="6552692"/>
            <a:ext cx="504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01767" y="1207515"/>
            <a:ext cx="2158365" cy="1168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740"/>
              </a:spcBef>
            </a:pPr>
            <a:r>
              <a:rPr sz="4000" spc="-10" dirty="0">
                <a:solidFill>
                  <a:schemeClr val="tx1"/>
                </a:solidFill>
              </a:rPr>
              <a:t>Informal resolution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67460" y="1268475"/>
            <a:ext cx="5169535" cy="453720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6875" marR="5080" indent="-384175">
              <a:lnSpc>
                <a:spcPts val="3190"/>
              </a:lnSpc>
              <a:spcBef>
                <a:spcPts val="345"/>
              </a:spcBef>
              <a:buChar char="■"/>
              <a:tabLst>
                <a:tab pos="396875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Can</a:t>
            </a:r>
            <a:r>
              <a:rPr sz="2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only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be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offered</a:t>
            </a:r>
            <a:r>
              <a:rPr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after</a:t>
            </a:r>
            <a:r>
              <a:rPr sz="2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formal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</a:t>
            </a:r>
            <a:r>
              <a:rPr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has</a:t>
            </a:r>
            <a:r>
              <a:rPr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been</a:t>
            </a:r>
            <a:r>
              <a:rPr sz="2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filed</a:t>
            </a:r>
            <a:br>
              <a:rPr lang="en-US"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</a:br>
            <a:endParaRPr lang="en-US" sz="2800" spc="-10" dirty="0">
              <a:solidFill>
                <a:srgbClr val="191B0E"/>
              </a:solidFill>
              <a:latin typeface="Franklin Gothic Book"/>
              <a:cs typeface="Franklin Gothic Book"/>
            </a:endParaRPr>
          </a:p>
          <a:p>
            <a:pPr marL="396875" marR="43180" indent="-384175">
              <a:lnSpc>
                <a:spcPct val="93600"/>
              </a:lnSpc>
              <a:spcBef>
                <a:spcPts val="315"/>
              </a:spcBef>
              <a:buChar char="■"/>
              <a:tabLst>
                <a:tab pos="396875" algn="l"/>
              </a:tabLst>
            </a:pP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May</a:t>
            </a:r>
            <a:r>
              <a:rPr lang="en-US" sz="28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include</a:t>
            </a:r>
            <a:r>
              <a:rPr lang="en-US"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arbitration,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mediation,</a:t>
            </a:r>
            <a:r>
              <a:rPr lang="en-US" sz="28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restorative</a:t>
            </a:r>
            <a:r>
              <a:rPr lang="en-US"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justice,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other</a:t>
            </a:r>
            <a:r>
              <a:rPr lang="en-US" sz="2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means</a:t>
            </a:r>
            <a:endParaRPr lang="en-US" sz="28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425"/>
              </a:spcBef>
              <a:buClr>
                <a:srgbClr val="191B0E"/>
              </a:buClr>
              <a:buFont typeface="Franklin Gothic Book"/>
              <a:buChar char="■"/>
            </a:pPr>
            <a:endParaRPr lang="en-US" sz="2800" dirty="0">
              <a:latin typeface="Franklin Gothic Book"/>
              <a:cs typeface="Franklin Gothic Book"/>
            </a:endParaRPr>
          </a:p>
          <a:p>
            <a:pPr marL="396875" marR="5080" indent="-384175">
              <a:lnSpc>
                <a:spcPts val="3190"/>
              </a:lnSpc>
              <a:buChar char="■"/>
              <a:tabLst>
                <a:tab pos="396875" algn="l"/>
              </a:tabLst>
            </a:pP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Facilitators</a:t>
            </a:r>
            <a:r>
              <a:rPr lang="en-US" sz="28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lang="en-US"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be</a:t>
            </a:r>
            <a:r>
              <a:rPr lang="en-US"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trained</a:t>
            </a:r>
            <a:r>
              <a:rPr lang="en-US" sz="28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in </a:t>
            </a:r>
            <a:r>
              <a:rPr lang="en-US"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informal</a:t>
            </a:r>
            <a:r>
              <a:rPr lang="en-US" sz="2800" spc="-114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resolution</a:t>
            </a:r>
            <a:endParaRPr lang="en-US" sz="2800" dirty="0">
              <a:latin typeface="Franklin Gothic Book"/>
              <a:cs typeface="Franklin Gothic Book"/>
            </a:endParaRPr>
          </a:p>
          <a:p>
            <a:pPr marL="396875" marR="5080" indent="-384175">
              <a:lnSpc>
                <a:spcPts val="3190"/>
              </a:lnSpc>
              <a:spcBef>
                <a:spcPts val="345"/>
              </a:spcBef>
              <a:buChar char="■"/>
              <a:tabLst>
                <a:tab pos="396875" algn="l"/>
              </a:tabLst>
            </a:pP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460" y="6552692"/>
            <a:ext cx="504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713" y="2729484"/>
            <a:ext cx="3001645" cy="128143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 indent="524510">
              <a:lnSpc>
                <a:spcPts val="4610"/>
              </a:lnSpc>
              <a:spcBef>
                <a:spcPts val="810"/>
              </a:spcBef>
            </a:pPr>
            <a:r>
              <a:rPr sz="4400" dirty="0">
                <a:solidFill>
                  <a:srgbClr val="191B0E"/>
                </a:solidFill>
                <a:latin typeface="Franklin Gothic Book"/>
                <a:cs typeface="Franklin Gothic Book"/>
              </a:rPr>
              <a:t>Steps</a:t>
            </a:r>
            <a:r>
              <a:rPr sz="44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4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of </a:t>
            </a:r>
            <a:r>
              <a:rPr sz="44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investigation</a:t>
            </a:r>
            <a:endParaRPr sz="4400" dirty="0">
              <a:latin typeface="Franklin Gothic Book"/>
              <a:cs typeface="Franklin Gothic Book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463" y="640384"/>
            <a:ext cx="6506845" cy="35560"/>
          </a:xfrm>
          <a:custGeom>
            <a:avLst/>
            <a:gdLst/>
            <a:ahLst/>
            <a:cxnLst/>
            <a:rect l="l" t="t" r="r" b="b"/>
            <a:pathLst>
              <a:path w="6506845" h="35559">
                <a:moveTo>
                  <a:pt x="6506311" y="12"/>
                </a:moveTo>
                <a:lnTo>
                  <a:pt x="0" y="0"/>
                </a:lnTo>
                <a:lnTo>
                  <a:pt x="0" y="34925"/>
                </a:lnTo>
                <a:lnTo>
                  <a:pt x="6506311" y="34937"/>
                </a:lnTo>
                <a:lnTo>
                  <a:pt x="6506311" y="12"/>
                </a:lnTo>
                <a:close/>
              </a:path>
            </a:pathLst>
          </a:custGeom>
          <a:solidFill>
            <a:srgbClr val="E6C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822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000000"/>
                </a:solidFill>
              </a:rPr>
              <a:t>Trained</a:t>
            </a:r>
            <a:r>
              <a:rPr sz="2300" spc="-90" dirty="0">
                <a:solidFill>
                  <a:srgbClr val="000000"/>
                </a:solidFill>
              </a:rPr>
              <a:t> </a:t>
            </a:r>
            <a:r>
              <a:rPr sz="2300" spc="-10" dirty="0">
                <a:solidFill>
                  <a:srgbClr val="000000"/>
                </a:solidFill>
              </a:rPr>
              <a:t>investigator</a:t>
            </a:r>
            <a:r>
              <a:rPr sz="2300" spc="-8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collects</a:t>
            </a:r>
            <a:r>
              <a:rPr sz="2300" spc="-85" dirty="0">
                <a:solidFill>
                  <a:srgbClr val="000000"/>
                </a:solidFill>
              </a:rPr>
              <a:t> </a:t>
            </a:r>
            <a:r>
              <a:rPr sz="2300" spc="-10" dirty="0">
                <a:solidFill>
                  <a:srgbClr val="000000"/>
                </a:solidFill>
              </a:rPr>
              <a:t>information</a:t>
            </a:r>
            <a:endParaRPr sz="2300"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463" y="1755685"/>
            <a:ext cx="6506845" cy="34925"/>
          </a:xfrm>
          <a:custGeom>
            <a:avLst/>
            <a:gdLst/>
            <a:ahLst/>
            <a:cxnLst/>
            <a:rect l="l" t="t" r="r" b="b"/>
            <a:pathLst>
              <a:path w="6506845" h="34925">
                <a:moveTo>
                  <a:pt x="6506311" y="0"/>
                </a:moveTo>
                <a:lnTo>
                  <a:pt x="0" y="0"/>
                </a:lnTo>
                <a:lnTo>
                  <a:pt x="0" y="34925"/>
                </a:lnTo>
                <a:lnTo>
                  <a:pt x="6506311" y="34925"/>
                </a:lnTo>
                <a:lnTo>
                  <a:pt x="6506311" y="0"/>
                </a:lnTo>
                <a:close/>
              </a:path>
            </a:pathLst>
          </a:custGeom>
          <a:solidFill>
            <a:srgbClr val="D5B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463" y="2870987"/>
            <a:ext cx="6506845" cy="34925"/>
          </a:xfrm>
          <a:custGeom>
            <a:avLst/>
            <a:gdLst/>
            <a:ahLst/>
            <a:cxnLst/>
            <a:rect l="l" t="t" r="r" b="b"/>
            <a:pathLst>
              <a:path w="6506845" h="34925">
                <a:moveTo>
                  <a:pt x="6506311" y="0"/>
                </a:moveTo>
                <a:lnTo>
                  <a:pt x="0" y="0"/>
                </a:lnTo>
                <a:lnTo>
                  <a:pt x="0" y="34925"/>
                </a:lnTo>
                <a:lnTo>
                  <a:pt x="6506311" y="34925"/>
                </a:lnTo>
                <a:lnTo>
                  <a:pt x="6506311" y="0"/>
                </a:lnTo>
                <a:close/>
              </a:path>
            </a:pathLst>
          </a:custGeom>
          <a:solidFill>
            <a:srgbClr val="C0A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463" y="3986275"/>
            <a:ext cx="6506845" cy="34925"/>
          </a:xfrm>
          <a:custGeom>
            <a:avLst/>
            <a:gdLst/>
            <a:ahLst/>
            <a:cxnLst/>
            <a:rect l="l" t="t" r="r" b="b"/>
            <a:pathLst>
              <a:path w="6506845" h="34925">
                <a:moveTo>
                  <a:pt x="6506311" y="0"/>
                </a:moveTo>
                <a:lnTo>
                  <a:pt x="0" y="0"/>
                </a:lnTo>
                <a:lnTo>
                  <a:pt x="0" y="34925"/>
                </a:lnTo>
                <a:lnTo>
                  <a:pt x="6506311" y="34925"/>
                </a:lnTo>
                <a:lnTo>
                  <a:pt x="6506311" y="0"/>
                </a:lnTo>
                <a:close/>
              </a:path>
            </a:pathLst>
          </a:custGeom>
          <a:solidFill>
            <a:srgbClr val="A88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463" y="5101577"/>
            <a:ext cx="6506845" cy="34925"/>
          </a:xfrm>
          <a:custGeom>
            <a:avLst/>
            <a:gdLst/>
            <a:ahLst/>
            <a:cxnLst/>
            <a:rect l="l" t="t" r="r" b="b"/>
            <a:pathLst>
              <a:path w="6506845" h="34925">
                <a:moveTo>
                  <a:pt x="6506311" y="0"/>
                </a:moveTo>
                <a:lnTo>
                  <a:pt x="0" y="0"/>
                </a:lnTo>
                <a:lnTo>
                  <a:pt x="0" y="34925"/>
                </a:lnTo>
                <a:lnTo>
                  <a:pt x="6506311" y="34925"/>
                </a:lnTo>
                <a:lnTo>
                  <a:pt x="6506311" y="0"/>
                </a:lnTo>
                <a:close/>
              </a:path>
            </a:pathLst>
          </a:custGeom>
          <a:solidFill>
            <a:srgbClr val="897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76402" y="1767840"/>
            <a:ext cx="5974080" cy="37198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480"/>
              </a:spcBef>
            </a:pPr>
            <a:r>
              <a:rPr sz="2300" spc="-10" dirty="0">
                <a:latin typeface="Franklin Gothic Book"/>
                <a:cs typeface="Franklin Gothic Book"/>
              </a:rPr>
              <a:t>Investigator</a:t>
            </a:r>
            <a:r>
              <a:rPr sz="2300" spc="-8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shares</a:t>
            </a:r>
            <a:r>
              <a:rPr sz="2300" spc="-8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evidence</a:t>
            </a:r>
            <a:r>
              <a:rPr sz="2300" spc="-8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“directly</a:t>
            </a:r>
            <a:r>
              <a:rPr sz="2300" spc="-8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related”</a:t>
            </a:r>
            <a:r>
              <a:rPr sz="2300" spc="-80" dirty="0">
                <a:latin typeface="Franklin Gothic Book"/>
                <a:cs typeface="Franklin Gothic Book"/>
              </a:rPr>
              <a:t> </a:t>
            </a:r>
            <a:r>
              <a:rPr sz="2300" spc="-25" dirty="0">
                <a:latin typeface="Franklin Gothic Book"/>
                <a:cs typeface="Franklin Gothic Book"/>
              </a:rPr>
              <a:t>to </a:t>
            </a:r>
            <a:r>
              <a:rPr sz="2300" dirty="0">
                <a:latin typeface="Franklin Gothic Book"/>
                <a:cs typeface="Franklin Gothic Book"/>
              </a:rPr>
              <a:t>allegations</a:t>
            </a:r>
            <a:r>
              <a:rPr sz="2300" spc="-2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with</a:t>
            </a:r>
            <a:r>
              <a:rPr sz="2300" spc="-20" dirty="0">
                <a:latin typeface="Franklin Gothic Book"/>
                <a:cs typeface="Franklin Gothic Book"/>
              </a:rPr>
              <a:t> </a:t>
            </a:r>
            <a:r>
              <a:rPr sz="2300" spc="-10" dirty="0">
                <a:latin typeface="Franklin Gothic Book"/>
                <a:cs typeface="Franklin Gothic Book"/>
              </a:rPr>
              <a:t>parties</a:t>
            </a:r>
            <a:endParaRPr sz="2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23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Franklin Gothic Book"/>
                <a:cs typeface="Franklin Gothic Book"/>
              </a:rPr>
              <a:t>Parties</a:t>
            </a:r>
            <a:r>
              <a:rPr sz="2300" spc="-6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have</a:t>
            </a:r>
            <a:r>
              <a:rPr sz="2300" spc="-6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10</a:t>
            </a:r>
            <a:r>
              <a:rPr sz="2300" spc="-6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days</a:t>
            </a:r>
            <a:r>
              <a:rPr sz="2300" spc="-6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to</a:t>
            </a:r>
            <a:r>
              <a:rPr sz="2300" spc="-60" dirty="0">
                <a:latin typeface="Franklin Gothic Book"/>
                <a:cs typeface="Franklin Gothic Book"/>
              </a:rPr>
              <a:t> </a:t>
            </a:r>
            <a:r>
              <a:rPr sz="2300" spc="-10" dirty="0">
                <a:latin typeface="Franklin Gothic Book"/>
                <a:cs typeface="Franklin Gothic Book"/>
              </a:rPr>
              <a:t>respond</a:t>
            </a:r>
            <a:endParaRPr sz="2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2300">
              <a:latin typeface="Franklin Gothic Book"/>
              <a:cs typeface="Franklin Gothic Book"/>
            </a:endParaRPr>
          </a:p>
          <a:p>
            <a:pPr marL="12700" marR="197485">
              <a:lnSpc>
                <a:spcPct val="84800"/>
              </a:lnSpc>
              <a:spcBef>
                <a:spcPts val="5"/>
              </a:spcBef>
            </a:pPr>
            <a:r>
              <a:rPr sz="2300" spc="-10" dirty="0">
                <a:latin typeface="Franklin Gothic Book"/>
                <a:cs typeface="Franklin Gothic Book"/>
              </a:rPr>
              <a:t>Investigator</a:t>
            </a:r>
            <a:r>
              <a:rPr sz="2300" spc="-5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creates</a:t>
            </a:r>
            <a:r>
              <a:rPr sz="2300" spc="-5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summary</a:t>
            </a:r>
            <a:r>
              <a:rPr sz="2300" spc="-5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of</a:t>
            </a:r>
            <a:r>
              <a:rPr sz="2300" spc="-50" dirty="0">
                <a:latin typeface="Franklin Gothic Book"/>
                <a:cs typeface="Franklin Gothic Book"/>
              </a:rPr>
              <a:t> </a:t>
            </a:r>
            <a:r>
              <a:rPr sz="2300" spc="-10" dirty="0">
                <a:latin typeface="Franklin Gothic Book"/>
                <a:cs typeface="Franklin Gothic Book"/>
              </a:rPr>
              <a:t>“relevant” </a:t>
            </a:r>
            <a:r>
              <a:rPr sz="2300" dirty="0">
                <a:latin typeface="Franklin Gothic Book"/>
                <a:cs typeface="Franklin Gothic Book"/>
              </a:rPr>
              <a:t>evidence</a:t>
            </a:r>
            <a:r>
              <a:rPr sz="2300" spc="-45" dirty="0">
                <a:latin typeface="Franklin Gothic Book"/>
                <a:cs typeface="Franklin Gothic Book"/>
              </a:rPr>
              <a:t> </a:t>
            </a:r>
            <a:r>
              <a:rPr sz="2300" spc="-10" dirty="0">
                <a:latin typeface="Franklin Gothic Book"/>
                <a:cs typeface="Franklin Gothic Book"/>
              </a:rPr>
              <a:t>(investigation</a:t>
            </a:r>
            <a:r>
              <a:rPr sz="2300" spc="-3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report)</a:t>
            </a:r>
            <a:r>
              <a:rPr sz="2300" spc="-5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and</a:t>
            </a:r>
            <a:r>
              <a:rPr sz="2300" spc="-4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shares</a:t>
            </a:r>
            <a:r>
              <a:rPr sz="2300" spc="-40" dirty="0">
                <a:latin typeface="Franklin Gothic Book"/>
                <a:cs typeface="Franklin Gothic Book"/>
              </a:rPr>
              <a:t> </a:t>
            </a:r>
            <a:r>
              <a:rPr sz="2300" spc="-20" dirty="0">
                <a:latin typeface="Franklin Gothic Book"/>
                <a:cs typeface="Franklin Gothic Book"/>
              </a:rPr>
              <a:t>with </a:t>
            </a:r>
            <a:r>
              <a:rPr sz="2300" spc="-10" dirty="0">
                <a:latin typeface="Franklin Gothic Book"/>
                <a:cs typeface="Franklin Gothic Book"/>
              </a:rPr>
              <a:t>parties</a:t>
            </a:r>
            <a:endParaRPr sz="23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300" dirty="0">
                <a:latin typeface="Franklin Gothic Book"/>
                <a:cs typeface="Franklin Gothic Book"/>
              </a:rPr>
              <a:t>Parties</a:t>
            </a:r>
            <a:r>
              <a:rPr sz="2300" spc="-6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have</a:t>
            </a:r>
            <a:r>
              <a:rPr sz="2300" spc="-6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10</a:t>
            </a:r>
            <a:r>
              <a:rPr sz="2300" spc="-55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days</a:t>
            </a:r>
            <a:r>
              <a:rPr sz="2300" spc="-6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to</a:t>
            </a:r>
            <a:r>
              <a:rPr sz="2300" spc="-6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respond</a:t>
            </a:r>
            <a:r>
              <a:rPr sz="2300" spc="-6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prior</a:t>
            </a:r>
            <a:r>
              <a:rPr sz="2300" spc="-60" dirty="0">
                <a:latin typeface="Franklin Gothic Book"/>
                <a:cs typeface="Franklin Gothic Book"/>
              </a:rPr>
              <a:t> </a:t>
            </a:r>
            <a:r>
              <a:rPr sz="2300" dirty="0">
                <a:latin typeface="Franklin Gothic Book"/>
                <a:cs typeface="Franklin Gothic Book"/>
              </a:rPr>
              <a:t>to</a:t>
            </a:r>
            <a:r>
              <a:rPr sz="2300" spc="-60" dirty="0">
                <a:latin typeface="Franklin Gothic Book"/>
                <a:cs typeface="Franklin Gothic Book"/>
              </a:rPr>
              <a:t> </a:t>
            </a:r>
            <a:r>
              <a:rPr sz="2300" spc="-10" dirty="0">
                <a:latin typeface="Franklin Gothic Book"/>
                <a:cs typeface="Franklin Gothic Book"/>
              </a:rPr>
              <a:t>hearing</a:t>
            </a:r>
            <a:endParaRPr sz="23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Understanding</a:t>
            </a:r>
            <a:r>
              <a:rPr spc="-170" dirty="0"/>
              <a:t> </a:t>
            </a:r>
            <a:r>
              <a:rPr spc="-10" dirty="0"/>
              <a:t>relevance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pc="-10" dirty="0"/>
              <a:t>Relevance</a:t>
            </a:r>
            <a:r>
              <a:rPr spc="-140" dirty="0"/>
              <a:t> </a:t>
            </a:r>
            <a:r>
              <a:rPr spc="-25" dirty="0"/>
              <a:t>IS</a:t>
            </a:r>
          </a:p>
          <a:p>
            <a:pPr marL="396240" marR="5080" indent="-384175">
              <a:lnSpc>
                <a:spcPct val="84400"/>
              </a:lnSpc>
              <a:spcBef>
                <a:spcPts val="1095"/>
              </a:spcBef>
              <a:buFont typeface="Franklin Gothic Book"/>
              <a:buChar char="■"/>
              <a:tabLst>
                <a:tab pos="396240" algn="l"/>
              </a:tabLst>
            </a:pPr>
            <a:r>
              <a:rPr sz="2400" spc="-25" dirty="0">
                <a:latin typeface="Open Sans"/>
                <a:cs typeface="Open Sans"/>
              </a:rPr>
              <a:t>Tends</a:t>
            </a:r>
            <a:r>
              <a:rPr sz="2400" spc="-5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to</a:t>
            </a:r>
            <a:r>
              <a:rPr sz="2400" spc="-5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make</a:t>
            </a:r>
            <a:r>
              <a:rPr sz="2400" spc="-5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a</a:t>
            </a:r>
            <a:r>
              <a:rPr sz="2400" spc="-60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fact</a:t>
            </a:r>
            <a:r>
              <a:rPr sz="2400" spc="-55" dirty="0">
                <a:latin typeface="Open Sans"/>
                <a:cs typeface="Open Sans"/>
              </a:rPr>
              <a:t> </a:t>
            </a:r>
            <a:r>
              <a:rPr sz="2400" spc="-20" dirty="0">
                <a:latin typeface="Open Sans"/>
                <a:cs typeface="Open Sans"/>
              </a:rPr>
              <a:t>more </a:t>
            </a:r>
            <a:r>
              <a:rPr sz="2400" dirty="0">
                <a:latin typeface="Open Sans"/>
                <a:cs typeface="Open Sans"/>
              </a:rPr>
              <a:t>or</a:t>
            </a:r>
            <a:r>
              <a:rPr sz="2400" spc="-6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less</a:t>
            </a:r>
            <a:r>
              <a:rPr sz="2400" spc="-50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probable</a:t>
            </a:r>
            <a:r>
              <a:rPr sz="2400" spc="-5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than</a:t>
            </a:r>
            <a:r>
              <a:rPr sz="2400" spc="-60" dirty="0">
                <a:latin typeface="Open Sans"/>
                <a:cs typeface="Open Sans"/>
              </a:rPr>
              <a:t> </a:t>
            </a:r>
            <a:r>
              <a:rPr sz="2400" spc="-25" dirty="0">
                <a:latin typeface="Open Sans"/>
                <a:cs typeface="Open Sans"/>
              </a:rPr>
              <a:t>it </a:t>
            </a:r>
            <a:r>
              <a:rPr sz="2400" dirty="0">
                <a:latin typeface="Open Sans"/>
                <a:cs typeface="Open Sans"/>
              </a:rPr>
              <a:t>would</a:t>
            </a:r>
            <a:r>
              <a:rPr sz="2400" spc="-4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be</a:t>
            </a:r>
            <a:r>
              <a:rPr sz="2400" spc="-4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without</a:t>
            </a:r>
            <a:r>
              <a:rPr sz="2400" spc="-45" dirty="0">
                <a:latin typeface="Open Sans"/>
                <a:cs typeface="Open Sans"/>
              </a:rPr>
              <a:t> </a:t>
            </a:r>
            <a:r>
              <a:rPr sz="2400" spc="-20" dirty="0">
                <a:latin typeface="Open Sans"/>
                <a:cs typeface="Open Sans"/>
              </a:rPr>
              <a:t>that </a:t>
            </a:r>
            <a:r>
              <a:rPr sz="2400" spc="-10" dirty="0">
                <a:latin typeface="Open Sans"/>
                <a:cs typeface="Open Sans"/>
              </a:rPr>
              <a:t>evidence</a:t>
            </a:r>
            <a:endParaRPr sz="2400">
              <a:latin typeface="Open Sans"/>
              <a:cs typeface="Open Sans"/>
            </a:endParaRPr>
          </a:p>
          <a:p>
            <a:pPr marL="396240" marR="24130" indent="-384175">
              <a:lnSpc>
                <a:spcPts val="2400"/>
              </a:lnSpc>
              <a:spcBef>
                <a:spcPts val="1200"/>
              </a:spcBef>
              <a:buFont typeface="Franklin Gothic Book"/>
              <a:buChar char="■"/>
              <a:tabLst>
                <a:tab pos="396240" algn="l"/>
              </a:tabLst>
            </a:pPr>
            <a:r>
              <a:rPr sz="2400" dirty="0">
                <a:latin typeface="Open Sans"/>
                <a:cs typeface="Open Sans"/>
              </a:rPr>
              <a:t>Logical</a:t>
            </a:r>
            <a:r>
              <a:rPr sz="2400" spc="-80" dirty="0">
                <a:latin typeface="Open Sans"/>
                <a:cs typeface="Open Sans"/>
              </a:rPr>
              <a:t> </a:t>
            </a:r>
            <a:r>
              <a:rPr sz="2400" spc="-10" dirty="0">
                <a:latin typeface="Open Sans"/>
                <a:cs typeface="Open Sans"/>
              </a:rPr>
              <a:t>connection </a:t>
            </a:r>
            <a:r>
              <a:rPr sz="2400" dirty="0">
                <a:latin typeface="Open Sans"/>
                <a:cs typeface="Open Sans"/>
              </a:rPr>
              <a:t>between</a:t>
            </a:r>
            <a:r>
              <a:rPr sz="2400" spc="-9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the</a:t>
            </a:r>
            <a:r>
              <a:rPr sz="2400" spc="-8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evidence</a:t>
            </a:r>
            <a:r>
              <a:rPr sz="2400" spc="-85" dirty="0">
                <a:latin typeface="Open Sans"/>
                <a:cs typeface="Open Sans"/>
              </a:rPr>
              <a:t> </a:t>
            </a:r>
            <a:r>
              <a:rPr sz="2400" spc="-25" dirty="0">
                <a:latin typeface="Open Sans"/>
                <a:cs typeface="Open Sans"/>
              </a:rPr>
              <a:t>and </a:t>
            </a:r>
            <a:r>
              <a:rPr sz="2400" dirty="0">
                <a:latin typeface="Open Sans"/>
                <a:cs typeface="Open Sans"/>
              </a:rPr>
              <a:t>facts</a:t>
            </a:r>
            <a:r>
              <a:rPr sz="2400" spc="-3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at</a:t>
            </a:r>
            <a:r>
              <a:rPr sz="2400" spc="-35" dirty="0">
                <a:latin typeface="Open Sans"/>
                <a:cs typeface="Open Sans"/>
              </a:rPr>
              <a:t> </a:t>
            </a:r>
            <a:r>
              <a:rPr sz="2400" spc="-10" dirty="0">
                <a:latin typeface="Open Sans"/>
                <a:cs typeface="Open Sans"/>
              </a:rPr>
              <a:t>issue</a:t>
            </a:r>
            <a:endParaRPr sz="2400">
              <a:latin typeface="Open Sans"/>
              <a:cs typeface="Open Sans"/>
            </a:endParaRPr>
          </a:p>
          <a:p>
            <a:pPr marL="396240" marR="414655" indent="-384175">
              <a:lnSpc>
                <a:spcPct val="85000"/>
              </a:lnSpc>
              <a:spcBef>
                <a:spcPts val="1155"/>
              </a:spcBef>
              <a:buFont typeface="Franklin Gothic Book"/>
              <a:buChar char="■"/>
              <a:tabLst>
                <a:tab pos="396240" algn="l"/>
              </a:tabLst>
            </a:pPr>
            <a:r>
              <a:rPr sz="2400" dirty="0">
                <a:latin typeface="Open Sans"/>
                <a:cs typeface="Open Sans"/>
              </a:rPr>
              <a:t>Assists</a:t>
            </a:r>
            <a:r>
              <a:rPr sz="2400" spc="-3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in</a:t>
            </a:r>
            <a:r>
              <a:rPr sz="2400" spc="-35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coming</a:t>
            </a:r>
            <a:r>
              <a:rPr sz="2400" spc="-40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to</a:t>
            </a:r>
            <a:r>
              <a:rPr sz="2400" spc="-35" dirty="0">
                <a:latin typeface="Open Sans"/>
                <a:cs typeface="Open Sans"/>
              </a:rPr>
              <a:t> </a:t>
            </a:r>
            <a:r>
              <a:rPr sz="2400" spc="-25" dirty="0">
                <a:latin typeface="Open Sans"/>
                <a:cs typeface="Open Sans"/>
              </a:rPr>
              <a:t>the </a:t>
            </a:r>
            <a:r>
              <a:rPr sz="2400" dirty="0">
                <a:latin typeface="Open Sans"/>
                <a:cs typeface="Open Sans"/>
              </a:rPr>
              <a:t>conclusion</a:t>
            </a:r>
            <a:r>
              <a:rPr sz="2400" spc="-30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–</a:t>
            </a:r>
            <a:r>
              <a:rPr sz="2400" spc="-30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it</a:t>
            </a:r>
            <a:r>
              <a:rPr sz="2400" spc="-30" dirty="0">
                <a:latin typeface="Open Sans"/>
                <a:cs typeface="Open Sans"/>
              </a:rPr>
              <a:t> </a:t>
            </a:r>
            <a:r>
              <a:rPr sz="2400" dirty="0">
                <a:latin typeface="Open Sans"/>
                <a:cs typeface="Open Sans"/>
              </a:rPr>
              <a:t>is</a:t>
            </a:r>
            <a:r>
              <a:rPr sz="2400" spc="-25" dirty="0">
                <a:latin typeface="Open Sans"/>
                <a:cs typeface="Open Sans"/>
              </a:rPr>
              <a:t> “of </a:t>
            </a:r>
            <a:r>
              <a:rPr sz="2400" spc="-10" dirty="0">
                <a:latin typeface="Open Sans"/>
                <a:cs typeface="Open Sans"/>
              </a:rPr>
              <a:t>consequence”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pc="-10" dirty="0"/>
              <a:t>Relevance</a:t>
            </a:r>
            <a:r>
              <a:rPr spc="-8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spc="-25" dirty="0"/>
              <a:t>NOT</a:t>
            </a:r>
          </a:p>
          <a:p>
            <a:pPr marL="621665" indent="-304165">
              <a:lnSpc>
                <a:spcPct val="100000"/>
              </a:lnSpc>
              <a:spcBef>
                <a:spcPts val="695"/>
              </a:spcBef>
              <a:buSzPct val="83333"/>
              <a:buFont typeface="Franklin Gothic Book"/>
              <a:buChar char="■"/>
              <a:tabLst>
                <a:tab pos="621665" algn="l"/>
              </a:tabLst>
            </a:pPr>
            <a:r>
              <a:rPr sz="2400" b="1" dirty="0">
                <a:latin typeface="Open Sans SemiBold"/>
                <a:cs typeface="Open Sans SemiBold"/>
              </a:rPr>
              <a:t>Strength</a:t>
            </a:r>
            <a:r>
              <a:rPr sz="2400" b="1" spc="-65" dirty="0">
                <a:latin typeface="Open Sans SemiBold"/>
                <a:cs typeface="Open Sans SemiBold"/>
              </a:rPr>
              <a:t> </a:t>
            </a:r>
            <a:r>
              <a:rPr sz="2400" b="1" dirty="0">
                <a:latin typeface="Open Sans SemiBold"/>
                <a:cs typeface="Open Sans SemiBold"/>
              </a:rPr>
              <a:t>of</a:t>
            </a:r>
            <a:r>
              <a:rPr sz="2400" b="1" spc="-60" dirty="0">
                <a:latin typeface="Open Sans SemiBold"/>
                <a:cs typeface="Open Sans SemiBold"/>
              </a:rPr>
              <a:t> </a:t>
            </a:r>
            <a:r>
              <a:rPr sz="2400" b="1" dirty="0">
                <a:latin typeface="Open Sans SemiBold"/>
                <a:cs typeface="Open Sans SemiBold"/>
              </a:rPr>
              <a:t>the</a:t>
            </a:r>
            <a:r>
              <a:rPr sz="2400" b="1" spc="-60" dirty="0">
                <a:latin typeface="Open Sans SemiBold"/>
                <a:cs typeface="Open Sans SemiBold"/>
              </a:rPr>
              <a:t> </a:t>
            </a:r>
            <a:r>
              <a:rPr sz="2400" b="1" spc="-10" dirty="0">
                <a:latin typeface="Open Sans SemiBold"/>
                <a:cs typeface="Open Sans SemiBold"/>
              </a:rPr>
              <a:t>evidence</a:t>
            </a:r>
            <a:endParaRPr sz="2400">
              <a:latin typeface="Open Sans SemiBold"/>
              <a:cs typeface="Open Sans SemiBold"/>
            </a:endParaRPr>
          </a:p>
          <a:p>
            <a:pPr marL="622300" marR="864869" indent="-304800">
              <a:lnSpc>
                <a:spcPts val="2500"/>
              </a:lnSpc>
              <a:spcBef>
                <a:spcPts val="905"/>
              </a:spcBef>
              <a:buSzPct val="83333"/>
              <a:buFont typeface="Franklin Gothic Book"/>
              <a:buChar char="■"/>
              <a:tabLst>
                <a:tab pos="622300" algn="l"/>
              </a:tabLst>
            </a:pPr>
            <a:r>
              <a:rPr sz="2400" b="1" dirty="0">
                <a:latin typeface="Open Sans SemiBold"/>
                <a:cs typeface="Open Sans SemiBold"/>
              </a:rPr>
              <a:t>Believability</a:t>
            </a:r>
            <a:r>
              <a:rPr sz="2400" b="1" spc="-75" dirty="0">
                <a:latin typeface="Open Sans SemiBold"/>
                <a:cs typeface="Open Sans SemiBold"/>
              </a:rPr>
              <a:t> </a:t>
            </a:r>
            <a:r>
              <a:rPr sz="2400" b="1" dirty="0">
                <a:latin typeface="Open Sans SemiBold"/>
                <a:cs typeface="Open Sans SemiBold"/>
              </a:rPr>
              <a:t>of</a:t>
            </a:r>
            <a:r>
              <a:rPr sz="2400" b="1" spc="-65" dirty="0">
                <a:latin typeface="Open Sans SemiBold"/>
                <a:cs typeface="Open Sans SemiBold"/>
              </a:rPr>
              <a:t> </a:t>
            </a:r>
            <a:r>
              <a:rPr sz="2400" b="1" spc="-25" dirty="0">
                <a:latin typeface="Open Sans SemiBold"/>
                <a:cs typeface="Open Sans SemiBold"/>
              </a:rPr>
              <a:t>the </a:t>
            </a:r>
            <a:r>
              <a:rPr sz="2400" b="1" spc="-10" dirty="0">
                <a:latin typeface="Open Sans SemiBold"/>
                <a:cs typeface="Open Sans SemiBold"/>
              </a:rPr>
              <a:t>evidence</a:t>
            </a:r>
            <a:endParaRPr sz="2400">
              <a:latin typeface="Open Sans SemiBold"/>
              <a:cs typeface="Open Sans SemiBold"/>
            </a:endParaRPr>
          </a:p>
          <a:p>
            <a:pPr marL="622300" marR="28575" indent="-304800">
              <a:lnSpc>
                <a:spcPts val="2400"/>
              </a:lnSpc>
              <a:spcBef>
                <a:spcPts val="980"/>
              </a:spcBef>
              <a:buSzPct val="83333"/>
              <a:buFont typeface="Franklin Gothic Book"/>
              <a:buChar char="■"/>
              <a:tabLst>
                <a:tab pos="622300" algn="l"/>
              </a:tabLst>
            </a:pPr>
            <a:r>
              <a:rPr sz="2400" b="1" dirty="0">
                <a:latin typeface="Open Sans SemiBold"/>
                <a:cs typeface="Open Sans SemiBold"/>
              </a:rPr>
              <a:t>Based</a:t>
            </a:r>
            <a:r>
              <a:rPr sz="2400" b="1" spc="-35" dirty="0">
                <a:latin typeface="Open Sans SemiBold"/>
                <a:cs typeface="Open Sans SemiBold"/>
              </a:rPr>
              <a:t> </a:t>
            </a:r>
            <a:r>
              <a:rPr sz="2400" b="1" dirty="0">
                <a:latin typeface="Open Sans SemiBold"/>
                <a:cs typeface="Open Sans SemiBold"/>
              </a:rPr>
              <a:t>on</a:t>
            </a:r>
            <a:r>
              <a:rPr sz="2400" b="1" spc="-35" dirty="0">
                <a:latin typeface="Open Sans SemiBold"/>
                <a:cs typeface="Open Sans SemiBold"/>
              </a:rPr>
              <a:t> </a:t>
            </a:r>
            <a:r>
              <a:rPr sz="2400" b="1" dirty="0">
                <a:latin typeface="Open Sans SemiBold"/>
                <a:cs typeface="Open Sans SemiBold"/>
              </a:rPr>
              <a:t>type</a:t>
            </a:r>
            <a:r>
              <a:rPr sz="2400" b="1" spc="-30" dirty="0">
                <a:latin typeface="Open Sans SemiBold"/>
                <a:cs typeface="Open Sans SemiBold"/>
              </a:rPr>
              <a:t> </a:t>
            </a:r>
            <a:r>
              <a:rPr sz="2400" b="1" spc="-25" dirty="0">
                <a:latin typeface="Open Sans SemiBold"/>
                <a:cs typeface="Open Sans SemiBold"/>
              </a:rPr>
              <a:t>of </a:t>
            </a:r>
            <a:r>
              <a:rPr sz="2400" b="1" dirty="0">
                <a:latin typeface="Open Sans SemiBold"/>
                <a:cs typeface="Open Sans SemiBold"/>
              </a:rPr>
              <a:t>evidence:</a:t>
            </a:r>
            <a:r>
              <a:rPr sz="2400" b="1" spc="-140" dirty="0">
                <a:latin typeface="Open Sans SemiBold"/>
                <a:cs typeface="Open Sans SemiBold"/>
              </a:rPr>
              <a:t> </a:t>
            </a:r>
            <a:r>
              <a:rPr sz="2400" b="1" spc="-10" dirty="0">
                <a:latin typeface="Open Sans SemiBold"/>
                <a:cs typeface="Open Sans SemiBold"/>
              </a:rPr>
              <a:t>circumstantial</a:t>
            </a:r>
            <a:endParaRPr sz="2400">
              <a:latin typeface="Open Sans SemiBold"/>
              <a:cs typeface="Open Sans SemiBold"/>
            </a:endParaRPr>
          </a:p>
          <a:p>
            <a:pPr marL="622300">
              <a:lnSpc>
                <a:spcPts val="2400"/>
              </a:lnSpc>
            </a:pPr>
            <a:r>
              <a:rPr sz="2400" b="1" dirty="0">
                <a:latin typeface="Open Sans SemiBold"/>
                <a:cs typeface="Open Sans SemiBold"/>
              </a:rPr>
              <a:t>v.</a:t>
            </a:r>
            <a:r>
              <a:rPr sz="2400" b="1" spc="-110" dirty="0">
                <a:latin typeface="Open Sans SemiBold"/>
                <a:cs typeface="Open Sans SemiBold"/>
              </a:rPr>
              <a:t> </a:t>
            </a:r>
            <a:r>
              <a:rPr sz="2400" b="1" spc="-10" dirty="0">
                <a:latin typeface="Open Sans SemiBold"/>
                <a:cs typeface="Open Sans SemiBold"/>
              </a:rPr>
              <a:t>direct</a:t>
            </a:r>
            <a:endParaRPr sz="2400">
              <a:latin typeface="Open Sans SemiBold"/>
              <a:cs typeface="Open Sans SemiBold"/>
            </a:endParaRPr>
          </a:p>
          <a:p>
            <a:pPr marL="622300" marR="365125" indent="-304800">
              <a:lnSpc>
                <a:spcPts val="2400"/>
              </a:lnSpc>
              <a:spcBef>
                <a:spcPts val="1010"/>
              </a:spcBef>
              <a:buSzPct val="83333"/>
              <a:buFont typeface="Franklin Gothic Book"/>
              <a:buChar char="■"/>
              <a:tabLst>
                <a:tab pos="622300" algn="l"/>
              </a:tabLst>
            </a:pPr>
            <a:r>
              <a:rPr sz="2400" b="1" dirty="0">
                <a:latin typeface="Open Sans SemiBold"/>
                <a:cs typeface="Open Sans SemiBold"/>
              </a:rPr>
              <a:t>Based</a:t>
            </a:r>
            <a:r>
              <a:rPr sz="2400" b="1" spc="-25" dirty="0">
                <a:latin typeface="Open Sans SemiBold"/>
                <a:cs typeface="Open Sans SemiBold"/>
              </a:rPr>
              <a:t> </a:t>
            </a:r>
            <a:r>
              <a:rPr sz="2400" b="1" dirty="0">
                <a:latin typeface="Open Sans SemiBold"/>
                <a:cs typeface="Open Sans SemiBold"/>
              </a:rPr>
              <a:t>on</a:t>
            </a:r>
            <a:r>
              <a:rPr sz="2400" b="1" spc="-30" dirty="0">
                <a:latin typeface="Open Sans SemiBold"/>
                <a:cs typeface="Open Sans SemiBold"/>
              </a:rPr>
              <a:t> </a:t>
            </a:r>
            <a:r>
              <a:rPr sz="2400" b="1" spc="-10" dirty="0">
                <a:latin typeface="Open Sans SemiBold"/>
                <a:cs typeface="Open Sans SemiBold"/>
              </a:rPr>
              <a:t>complicated </a:t>
            </a:r>
            <a:r>
              <a:rPr sz="2400" b="1" dirty="0">
                <a:latin typeface="Open Sans SemiBold"/>
                <a:cs typeface="Open Sans SemiBold"/>
              </a:rPr>
              <a:t>rules</a:t>
            </a:r>
            <a:r>
              <a:rPr sz="2400" b="1" spc="-40" dirty="0">
                <a:latin typeface="Open Sans SemiBold"/>
                <a:cs typeface="Open Sans SemiBold"/>
              </a:rPr>
              <a:t> </a:t>
            </a:r>
            <a:r>
              <a:rPr sz="2400" b="1" dirty="0">
                <a:latin typeface="Open Sans SemiBold"/>
                <a:cs typeface="Open Sans SemiBold"/>
              </a:rPr>
              <a:t>of</a:t>
            </a:r>
            <a:r>
              <a:rPr sz="2400" b="1" spc="-25" dirty="0">
                <a:latin typeface="Open Sans SemiBold"/>
                <a:cs typeface="Open Sans SemiBold"/>
              </a:rPr>
              <a:t> </a:t>
            </a:r>
            <a:r>
              <a:rPr sz="2400" b="1" spc="-20" dirty="0">
                <a:latin typeface="Open Sans SemiBold"/>
                <a:cs typeface="Open Sans SemiBold"/>
              </a:rPr>
              <a:t>court</a:t>
            </a:r>
            <a:endParaRPr sz="2400">
              <a:latin typeface="Open Sans SemiBold"/>
              <a:cs typeface="Open Sans SemiBold"/>
            </a:endParaRPr>
          </a:p>
        </p:txBody>
      </p:sp>
      <p:pic>
        <p:nvPicPr>
          <p:cNvPr id="5" name="object 5" descr="Happy fac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1316736"/>
            <a:ext cx="914400" cy="917448"/>
          </a:xfrm>
          <a:prstGeom prst="rect">
            <a:avLst/>
          </a:prstGeom>
        </p:spPr>
      </p:pic>
      <p:pic>
        <p:nvPicPr>
          <p:cNvPr id="6" name="object 6" descr="sad fac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8152" y="1179575"/>
            <a:ext cx="917448" cy="9174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571" y="5410200"/>
            <a:ext cx="734085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dirty="0"/>
              <a:t>Roles </a:t>
            </a:r>
            <a:r>
              <a:rPr sz="7200" dirty="0"/>
              <a:t>Q</a:t>
            </a:r>
            <a:r>
              <a:rPr sz="7200" spc="-6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z="7200" spc="-50" dirty="0"/>
              <a:t>A</a:t>
            </a:r>
            <a:endParaRPr sz="7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14735" y="2160523"/>
            <a:ext cx="4108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0" dirty="0"/>
              <a:t>HEARINGS</a:t>
            </a:r>
            <a:endParaRPr sz="7200"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698" y="405129"/>
            <a:ext cx="4408805" cy="1756410"/>
          </a:xfrm>
          <a:custGeom>
            <a:avLst/>
            <a:gdLst/>
            <a:ahLst/>
            <a:cxnLst/>
            <a:rect l="l" t="t" r="r" b="b"/>
            <a:pathLst>
              <a:path w="4408805" h="1756410">
                <a:moveTo>
                  <a:pt x="4408487" y="0"/>
                </a:moveTo>
                <a:lnTo>
                  <a:pt x="0" y="0"/>
                </a:lnTo>
                <a:lnTo>
                  <a:pt x="0" y="405130"/>
                </a:lnTo>
                <a:lnTo>
                  <a:pt x="0" y="1756410"/>
                </a:lnTo>
                <a:lnTo>
                  <a:pt x="384733" y="1756410"/>
                </a:lnTo>
                <a:lnTo>
                  <a:pt x="384733" y="405130"/>
                </a:lnTo>
                <a:lnTo>
                  <a:pt x="4408487" y="405130"/>
                </a:lnTo>
                <a:lnTo>
                  <a:pt x="4408487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7153" y="3509009"/>
            <a:ext cx="4408805" cy="1755139"/>
          </a:xfrm>
          <a:custGeom>
            <a:avLst/>
            <a:gdLst/>
            <a:ahLst/>
            <a:cxnLst/>
            <a:rect l="l" t="t" r="r" b="b"/>
            <a:pathLst>
              <a:path w="4408805" h="1755139">
                <a:moveTo>
                  <a:pt x="4408487" y="0"/>
                </a:moveTo>
                <a:lnTo>
                  <a:pt x="4023525" y="0"/>
                </a:lnTo>
                <a:lnTo>
                  <a:pt x="4023525" y="1350010"/>
                </a:lnTo>
                <a:lnTo>
                  <a:pt x="0" y="1350010"/>
                </a:lnTo>
                <a:lnTo>
                  <a:pt x="0" y="1755140"/>
                </a:lnTo>
                <a:lnTo>
                  <a:pt x="4408487" y="1755140"/>
                </a:lnTo>
                <a:lnTo>
                  <a:pt x="4408487" y="1350010"/>
                </a:lnTo>
                <a:lnTo>
                  <a:pt x="4408487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453385"/>
            <a:ext cx="12192000" cy="405130"/>
          </a:xfrm>
          <a:custGeom>
            <a:avLst/>
            <a:gdLst/>
            <a:ahLst/>
            <a:cxnLst/>
            <a:rect l="l" t="t" r="r" b="b"/>
            <a:pathLst>
              <a:path w="12192000" h="405129">
                <a:moveTo>
                  <a:pt x="12191998" y="0"/>
                </a:moveTo>
                <a:lnTo>
                  <a:pt x="0" y="0"/>
                </a:lnTo>
                <a:lnTo>
                  <a:pt x="0" y="404614"/>
                </a:lnTo>
                <a:lnTo>
                  <a:pt x="12191998" y="404614"/>
                </a:lnTo>
                <a:lnTo>
                  <a:pt x="12191998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3141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AF1925-A30B-41A5-B7BB-DB11B477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412"/>
            <a:ext cx="2895599" cy="1354217"/>
          </a:xfrm>
        </p:spPr>
        <p:txBody>
          <a:bodyPr/>
          <a:lstStyle/>
          <a:p>
            <a:r>
              <a:rPr lang="en-US" spc="-20" dirty="0"/>
              <a:t>Pre-</a:t>
            </a:r>
            <a:r>
              <a:rPr lang="en-US" spc="-10" dirty="0"/>
              <a:t>hearing </a:t>
            </a:r>
            <a:r>
              <a:rPr lang="en-US" spc="-20" dirty="0"/>
              <a:t>work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3995420" y="777747"/>
            <a:ext cx="7840345" cy="525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540" indent="-3708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3540" algn="l"/>
              </a:tabLst>
            </a:pPr>
            <a:r>
              <a:rPr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Confirm</a:t>
            </a:r>
            <a:r>
              <a:rPr sz="2200" spc="3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160" dirty="0">
                <a:solidFill>
                  <a:srgbClr val="191B0E"/>
                </a:solidFill>
                <a:latin typeface="Franklin Gothic Book"/>
                <a:cs typeface="Franklin Gothic Book"/>
              </a:rPr>
              <a:t>advisors</a:t>
            </a:r>
            <a:r>
              <a:rPr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1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130" dirty="0">
                <a:solidFill>
                  <a:srgbClr val="191B0E"/>
                </a:solidFill>
                <a:latin typeface="Franklin Gothic Book"/>
                <a:cs typeface="Franklin Gothic Book"/>
              </a:rPr>
              <a:t>each</a:t>
            </a:r>
            <a:r>
              <a:rPr sz="2200" spc="3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165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party;</a:t>
            </a:r>
            <a:r>
              <a:rPr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appoint</a:t>
            </a:r>
            <a:r>
              <a:rPr sz="2200" spc="4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9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necessary</a:t>
            </a:r>
            <a:br>
              <a:rPr lang="en-US"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</a:br>
            <a:endParaRPr lang="en-US" sz="2200" spc="155" dirty="0">
              <a:solidFill>
                <a:srgbClr val="191B0E"/>
              </a:solidFill>
              <a:latin typeface="Franklin Gothic Book"/>
              <a:cs typeface="Franklin Gothic Book"/>
            </a:endParaRPr>
          </a:p>
          <a:p>
            <a:pPr marL="383540" indent="-370840">
              <a:spcBef>
                <a:spcPts val="100"/>
              </a:spcBef>
              <a:buFont typeface="Arial"/>
              <a:buChar char="•"/>
              <a:tabLst>
                <a:tab pos="383540" algn="l"/>
              </a:tabLst>
            </a:pPr>
            <a:r>
              <a:rPr lang="en-US" sz="2200" spc="145" dirty="0">
                <a:solidFill>
                  <a:srgbClr val="191B0E"/>
                </a:solidFill>
                <a:latin typeface="Franklin Gothic Book"/>
                <a:cs typeface="Franklin Gothic Book"/>
              </a:rPr>
              <a:t>Figure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20" dirty="0">
                <a:solidFill>
                  <a:srgbClr val="191B0E"/>
                </a:solidFill>
                <a:latin typeface="Franklin Gothic Book"/>
                <a:cs typeface="Franklin Gothic Book"/>
              </a:rPr>
              <a:t>out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20" dirty="0">
                <a:solidFill>
                  <a:srgbClr val="191B0E"/>
                </a:solidFill>
                <a:latin typeface="Franklin Gothic Book"/>
                <a:cs typeface="Franklin Gothic Book"/>
              </a:rPr>
              <a:t>who</a:t>
            </a:r>
            <a:r>
              <a:rPr lang="en-US" sz="2200" spc="3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35" dirty="0">
                <a:solidFill>
                  <a:srgbClr val="191B0E"/>
                </a:solidFill>
                <a:latin typeface="Franklin Gothic Book"/>
                <a:cs typeface="Franklin Gothic Book"/>
              </a:rPr>
              <a:t>will</a:t>
            </a:r>
            <a:r>
              <a:rPr lang="en-US" sz="2200" spc="3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80" dirty="0">
                <a:solidFill>
                  <a:srgbClr val="191B0E"/>
                </a:solidFill>
                <a:latin typeface="Franklin Gothic Book"/>
                <a:cs typeface="Franklin Gothic Book"/>
              </a:rPr>
              <a:t>be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50" dirty="0">
                <a:solidFill>
                  <a:srgbClr val="191B0E"/>
                </a:solidFill>
                <a:latin typeface="Franklin Gothic Book"/>
                <a:cs typeface="Franklin Gothic Book"/>
              </a:rPr>
              <a:t>requested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75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lang="en-US" sz="2200" spc="3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65" dirty="0">
                <a:solidFill>
                  <a:srgbClr val="191B0E"/>
                </a:solidFill>
                <a:latin typeface="Franklin Gothic Book"/>
                <a:cs typeface="Franklin Gothic Book"/>
              </a:rPr>
              <a:t>attend</a:t>
            </a:r>
            <a:br>
              <a:rPr lang="en-US" sz="2200" spc="165" dirty="0">
                <a:solidFill>
                  <a:srgbClr val="191B0E"/>
                </a:solidFill>
                <a:latin typeface="Franklin Gothic Book"/>
                <a:cs typeface="Franklin Gothic Book"/>
              </a:rPr>
            </a:br>
            <a:endParaRPr lang="en-US" sz="2200" spc="165" dirty="0">
              <a:solidFill>
                <a:srgbClr val="191B0E"/>
              </a:solidFill>
              <a:latin typeface="Franklin Gothic Book"/>
              <a:cs typeface="Franklin Gothic Book"/>
            </a:endParaRPr>
          </a:p>
          <a:p>
            <a:pPr marL="383540" indent="-3708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3540" algn="l"/>
              </a:tabLst>
            </a:pPr>
            <a:r>
              <a:rPr lang="en-US"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Explain</a:t>
            </a:r>
            <a:r>
              <a:rPr lang="en-US" sz="2200" spc="3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75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lang="en-US" sz="2200" spc="3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14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65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35" dirty="0">
                <a:solidFill>
                  <a:srgbClr val="191B0E"/>
                </a:solidFill>
                <a:latin typeface="Franklin Gothic Book"/>
                <a:cs typeface="Franklin Gothic Book"/>
              </a:rPr>
              <a:t>what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75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lang="en-US" sz="2200" spc="3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30" dirty="0">
                <a:solidFill>
                  <a:srgbClr val="191B0E"/>
                </a:solidFill>
                <a:latin typeface="Franklin Gothic Book"/>
                <a:cs typeface="Franklin Gothic Book"/>
              </a:rPr>
              <a:t>expect</a:t>
            </a:r>
            <a:endParaRPr lang="en-US" sz="2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185"/>
              </a:spcBef>
              <a:buFont typeface="Arial"/>
              <a:buChar char="•"/>
            </a:pPr>
            <a:endParaRPr lang="en-US" sz="2200" dirty="0">
              <a:latin typeface="Franklin Gothic Book"/>
              <a:cs typeface="Franklin Gothic Book"/>
            </a:endParaRPr>
          </a:p>
          <a:p>
            <a:pPr marL="383540" indent="-370840">
              <a:lnSpc>
                <a:spcPct val="100000"/>
              </a:lnSpc>
              <a:buFont typeface="Arial"/>
              <a:buChar char="•"/>
              <a:tabLst>
                <a:tab pos="383540" algn="l"/>
              </a:tabLst>
            </a:pPr>
            <a:r>
              <a:rPr lang="en-US" sz="2200" spc="160" dirty="0">
                <a:solidFill>
                  <a:srgbClr val="191B0E"/>
                </a:solidFill>
                <a:latin typeface="Franklin Gothic Book"/>
                <a:cs typeface="Franklin Gothic Book"/>
              </a:rPr>
              <a:t>Establish</a:t>
            </a:r>
            <a:r>
              <a:rPr lang="en-US" sz="22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40" dirty="0">
                <a:solidFill>
                  <a:srgbClr val="191B0E"/>
                </a:solidFill>
                <a:latin typeface="Franklin Gothic Book"/>
                <a:cs typeface="Franklin Gothic Book"/>
              </a:rPr>
              <a:t>ground</a:t>
            </a:r>
            <a:r>
              <a:rPr lang="en-US" sz="2200" spc="3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45" dirty="0">
                <a:solidFill>
                  <a:srgbClr val="191B0E"/>
                </a:solidFill>
                <a:latin typeface="Franklin Gothic Book"/>
                <a:cs typeface="Franklin Gothic Book"/>
              </a:rPr>
              <a:t>rules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2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lang="en-US" sz="2200" spc="3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60" dirty="0">
                <a:solidFill>
                  <a:srgbClr val="191B0E"/>
                </a:solidFill>
                <a:latin typeface="Franklin Gothic Book"/>
                <a:cs typeface="Franklin Gothic Book"/>
              </a:rPr>
              <a:t>structure</a:t>
            </a:r>
            <a:r>
              <a:rPr lang="en-US" sz="2200" spc="3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9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70" dirty="0">
                <a:solidFill>
                  <a:srgbClr val="191B0E"/>
                </a:solidFill>
                <a:latin typeface="Franklin Gothic Book"/>
                <a:cs typeface="Franklin Gothic Book"/>
              </a:rPr>
              <a:t>hearing</a:t>
            </a:r>
            <a:endParaRPr lang="en-US" sz="2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255"/>
              </a:spcBef>
              <a:buFont typeface="Arial"/>
              <a:buChar char="•"/>
            </a:pPr>
            <a:endParaRPr lang="en-US" sz="2200" dirty="0">
              <a:latin typeface="Franklin Gothic Book"/>
              <a:cs typeface="Franklin Gothic Book"/>
            </a:endParaRPr>
          </a:p>
          <a:p>
            <a:pPr marL="383540" indent="-370840">
              <a:lnSpc>
                <a:spcPct val="100000"/>
              </a:lnSpc>
              <a:buFont typeface="Arial"/>
              <a:buChar char="•"/>
              <a:tabLst>
                <a:tab pos="383540" algn="l"/>
              </a:tabLst>
            </a:pPr>
            <a:r>
              <a:rPr lang="en-US" sz="2200" spc="155" dirty="0">
                <a:solidFill>
                  <a:srgbClr val="0070C0"/>
                </a:solidFill>
                <a:latin typeface="Franklin Gothic Book"/>
                <a:cs typeface="Franklin Gothic Book"/>
              </a:rPr>
              <a:t>Consider</a:t>
            </a:r>
            <a:r>
              <a:rPr lang="en-US" sz="2200" spc="39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50" dirty="0">
                <a:solidFill>
                  <a:srgbClr val="0070C0"/>
                </a:solidFill>
                <a:latin typeface="Franklin Gothic Book"/>
                <a:cs typeface="Franklin Gothic Book"/>
              </a:rPr>
              <a:t>convening</a:t>
            </a:r>
            <a:r>
              <a:rPr lang="en-US" sz="2200" spc="390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Franklin Gothic Book"/>
                <a:cs typeface="Franklin Gothic Book"/>
              </a:rPr>
              <a:t>a</a:t>
            </a:r>
            <a:r>
              <a:rPr lang="en-US" sz="2200" spc="39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35" dirty="0">
                <a:solidFill>
                  <a:srgbClr val="0070C0"/>
                </a:solidFill>
                <a:latin typeface="Franklin Gothic Book"/>
                <a:cs typeface="Franklin Gothic Book"/>
              </a:rPr>
              <a:t>pre-</a:t>
            </a:r>
            <a:r>
              <a:rPr lang="en-US" sz="2200" spc="-36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50" dirty="0">
                <a:solidFill>
                  <a:srgbClr val="0070C0"/>
                </a:solidFill>
                <a:latin typeface="Franklin Gothic Book"/>
                <a:cs typeface="Franklin Gothic Book"/>
              </a:rPr>
              <a:t>hearing</a:t>
            </a:r>
            <a:r>
              <a:rPr lang="en-US" sz="2200" spc="390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60" dirty="0">
                <a:solidFill>
                  <a:srgbClr val="0070C0"/>
                </a:solidFill>
                <a:latin typeface="Franklin Gothic Book"/>
                <a:cs typeface="Franklin Gothic Book"/>
              </a:rPr>
              <a:t>conference</a:t>
            </a:r>
            <a:endParaRPr lang="en-US" sz="2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460"/>
              </a:spcBef>
              <a:buFont typeface="Arial"/>
              <a:buChar char="•"/>
            </a:pPr>
            <a:endParaRPr lang="en-US" sz="2200" dirty="0">
              <a:latin typeface="Franklin Gothic Book"/>
              <a:cs typeface="Franklin Gothic Book"/>
            </a:endParaRPr>
          </a:p>
          <a:p>
            <a:pPr marL="384175" marR="5080" indent="-371475">
              <a:lnSpc>
                <a:spcPts val="2500"/>
              </a:lnSpc>
              <a:buFont typeface="Arial"/>
              <a:buChar char="•"/>
              <a:tabLst>
                <a:tab pos="384175" algn="l"/>
              </a:tabLst>
            </a:pPr>
            <a:r>
              <a:rPr lang="en-US" sz="2200" spc="114" dirty="0">
                <a:solidFill>
                  <a:srgbClr val="191B0E"/>
                </a:solidFill>
                <a:latin typeface="Franklin Gothic Book"/>
                <a:cs typeface="Franklin Gothic Book"/>
              </a:rPr>
              <a:t>Make</a:t>
            </a:r>
            <a:r>
              <a:rPr lang="en-US" sz="2200" spc="4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60" dirty="0">
                <a:solidFill>
                  <a:srgbClr val="191B0E"/>
                </a:solidFill>
                <a:latin typeface="Franklin Gothic Book"/>
                <a:cs typeface="Franklin Gothic Book"/>
              </a:rPr>
              <a:t>logistical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14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technology</a:t>
            </a:r>
            <a:r>
              <a:rPr lang="en-US" sz="2200" spc="4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decisions</a:t>
            </a:r>
            <a:r>
              <a:rPr lang="en-US" sz="2200" spc="40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50" dirty="0">
                <a:solidFill>
                  <a:srgbClr val="191B0E"/>
                </a:solidFill>
                <a:latin typeface="Franklin Gothic Book"/>
                <a:cs typeface="Franklin Gothic Book"/>
              </a:rPr>
              <a:t>(including </a:t>
            </a:r>
            <a:r>
              <a:rPr lang="en-US" sz="22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recording,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40" dirty="0">
                <a:solidFill>
                  <a:srgbClr val="191B0E"/>
                </a:solidFill>
                <a:latin typeface="Franklin Gothic Book"/>
                <a:cs typeface="Franklin Gothic Book"/>
              </a:rPr>
              <a:t>having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20" dirty="0">
                <a:solidFill>
                  <a:srgbClr val="191B0E"/>
                </a:solidFill>
                <a:latin typeface="Franklin Gothic Book"/>
                <a:cs typeface="Franklin Gothic Book"/>
              </a:rPr>
              <a:t>info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50" dirty="0">
                <a:solidFill>
                  <a:srgbClr val="191B0E"/>
                </a:solidFill>
                <a:latin typeface="Franklin Gothic Book"/>
                <a:cs typeface="Franklin Gothic Book"/>
              </a:rPr>
              <a:t>available</a:t>
            </a:r>
            <a:r>
              <a:rPr lang="en-US" sz="2200" spc="40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lang="en-US" sz="2200" spc="4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65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parties,</a:t>
            </a:r>
            <a:r>
              <a:rPr lang="en-US" sz="22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9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endParaRPr lang="en-US" sz="2200" dirty="0">
              <a:latin typeface="Franklin Gothic Book"/>
              <a:cs typeface="Franklin Gothic Book"/>
            </a:endParaRPr>
          </a:p>
          <a:p>
            <a:pPr marL="384175">
              <a:lnSpc>
                <a:spcPts val="2335"/>
              </a:lnSpc>
            </a:pPr>
            <a:r>
              <a:rPr lang="en-US" sz="2200" spc="140" dirty="0">
                <a:solidFill>
                  <a:srgbClr val="191B0E"/>
                </a:solidFill>
                <a:latin typeface="Franklin Gothic Book"/>
                <a:cs typeface="Franklin Gothic Book"/>
              </a:rPr>
              <a:t>remote</a:t>
            </a:r>
            <a:r>
              <a:rPr lang="en-US" sz="2200" spc="3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200" spc="140" dirty="0">
                <a:solidFill>
                  <a:srgbClr val="191B0E"/>
                </a:solidFill>
                <a:latin typeface="Franklin Gothic Book"/>
                <a:cs typeface="Franklin Gothic Book"/>
              </a:rPr>
              <a:t>access)</a:t>
            </a:r>
            <a:endParaRPr sz="22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Hearings</a:t>
            </a:r>
            <a:r>
              <a:rPr lang="en-US" spc="-10" dirty="0"/>
              <a:t> (2)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469388" y="2153411"/>
            <a:ext cx="5636895" cy="26409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Live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hearing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(can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by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videoconference)</a:t>
            </a:r>
            <a:endParaRPr sz="2000" dirty="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Parties’</a:t>
            </a:r>
            <a:r>
              <a:rPr sz="2000" spc="-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advisors</a:t>
            </a:r>
            <a:r>
              <a:rPr sz="2000" spc="-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conduct</a:t>
            </a:r>
            <a:r>
              <a:rPr sz="2000" spc="-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cross-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examination</a:t>
            </a:r>
            <a:endParaRPr sz="2000" dirty="0">
              <a:latin typeface="Franklin Gothic Book"/>
              <a:cs typeface="Franklin Gothic Book"/>
            </a:endParaRPr>
          </a:p>
          <a:p>
            <a:pPr marL="396875" marR="5080" indent="-384175">
              <a:lnSpc>
                <a:spcPts val="2300"/>
              </a:lnSpc>
              <a:spcBef>
                <a:spcPts val="1145"/>
              </a:spcBef>
              <a:buChar char="■"/>
              <a:tabLst>
                <a:tab pos="396875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Hearing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officer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determines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relevance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each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individual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question</a:t>
            </a:r>
            <a:endParaRPr sz="2000" dirty="0">
              <a:latin typeface="Franklin Gothic Book"/>
              <a:cs typeface="Franklin Gothic Book"/>
            </a:endParaRPr>
          </a:p>
          <a:p>
            <a:pPr marL="396875" marR="131445" indent="-384175">
              <a:lnSpc>
                <a:spcPct val="93500"/>
              </a:lnSpc>
              <a:spcBef>
                <a:spcPts val="1110"/>
              </a:spcBef>
              <a:buChar char="■"/>
              <a:tabLst>
                <a:tab pos="396875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Can’t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draw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inference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regarding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responsibility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based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solely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absence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refusal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answer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a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question</a:t>
            </a:r>
            <a:endParaRPr sz="2000" dirty="0">
              <a:latin typeface="Franklin Gothic Book"/>
              <a:cs typeface="Franklin Gothic Book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436" y="2401556"/>
            <a:ext cx="3211494" cy="34666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8653" y="642619"/>
            <a:ext cx="5170170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spc="-10" dirty="0"/>
              <a:t>Refresher:</a:t>
            </a:r>
            <a:endParaRPr sz="3600"/>
          </a:p>
          <a:p>
            <a:pPr marL="12700" marR="5080">
              <a:lnSpc>
                <a:spcPts val="3820"/>
              </a:lnSpc>
              <a:spcBef>
                <a:spcPts val="325"/>
              </a:spcBef>
            </a:pPr>
            <a:r>
              <a:rPr sz="3600" dirty="0"/>
              <a:t>Special</a:t>
            </a:r>
            <a:r>
              <a:rPr sz="3600" spc="-135" dirty="0"/>
              <a:t> </a:t>
            </a:r>
            <a:r>
              <a:rPr sz="3600" dirty="0"/>
              <a:t>categories</a:t>
            </a:r>
            <a:r>
              <a:rPr sz="3600" spc="-120" dirty="0"/>
              <a:t> </a:t>
            </a:r>
            <a:r>
              <a:rPr sz="3600" spc="-25" dirty="0"/>
              <a:t>of </a:t>
            </a:r>
            <a:r>
              <a:rPr sz="3600" dirty="0"/>
              <a:t>evidence</a:t>
            </a:r>
            <a:r>
              <a:rPr sz="3600" spc="-60" dirty="0"/>
              <a:t> </a:t>
            </a:r>
            <a:r>
              <a:rPr sz="3600" dirty="0"/>
              <a:t>that</a:t>
            </a:r>
            <a:r>
              <a:rPr sz="3600" spc="-50" dirty="0"/>
              <a:t> </a:t>
            </a:r>
            <a:r>
              <a:rPr sz="3600" dirty="0"/>
              <a:t>are</a:t>
            </a:r>
            <a:r>
              <a:rPr sz="3600" spc="-55" dirty="0"/>
              <a:t> </a:t>
            </a:r>
            <a:r>
              <a:rPr sz="3600" dirty="0"/>
              <a:t>off-</a:t>
            </a:r>
            <a:r>
              <a:rPr sz="3600" spc="-10" dirty="0"/>
              <a:t>limits</a:t>
            </a:r>
            <a:endParaRPr sz="36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561" y="733351"/>
            <a:ext cx="5071255" cy="5071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68653" y="2228596"/>
            <a:ext cx="4636770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3540">
              <a:lnSpc>
                <a:spcPts val="2280"/>
              </a:lnSpc>
              <a:spcBef>
                <a:spcPts val="100"/>
              </a:spcBef>
              <a:buChar char="■"/>
              <a:tabLst>
                <a:tab pos="396240" algn="l"/>
                <a:tab pos="2047875" algn="l"/>
              </a:tabLst>
            </a:pP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IRRELEVANT: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	Complainant’s</a:t>
            </a:r>
            <a:r>
              <a:rPr sz="2200" spc="-10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prior</a:t>
            </a:r>
            <a:endParaRPr sz="2200">
              <a:latin typeface="Franklin Gothic Book"/>
              <a:cs typeface="Franklin Gothic Book"/>
            </a:endParaRPr>
          </a:p>
          <a:p>
            <a:pPr marL="396875" marR="5080">
              <a:lnSpc>
                <a:spcPct val="75500"/>
              </a:lnSpc>
              <a:spcBef>
                <a:spcPts val="285"/>
              </a:spcBef>
            </a:pP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</a:t>
            </a:r>
            <a:r>
              <a:rPr sz="22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predisposition</a:t>
            </a:r>
            <a:r>
              <a:rPr sz="22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2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prior</a:t>
            </a:r>
            <a:r>
              <a:rPr sz="22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history</a:t>
            </a:r>
            <a:r>
              <a:rPr sz="2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(with</a:t>
            </a:r>
            <a:r>
              <a:rPr sz="2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two</a:t>
            </a:r>
            <a:r>
              <a:rPr sz="22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exceptions)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875"/>
              </a:spcBef>
            </a:pPr>
            <a:endParaRPr sz="2200">
              <a:latin typeface="Franklin Gothic Book"/>
              <a:cs typeface="Franklin Gothic Book"/>
            </a:endParaRPr>
          </a:p>
          <a:p>
            <a:pPr marL="396875" marR="43180" indent="-384175">
              <a:lnSpc>
                <a:spcPct val="72700"/>
              </a:lnSpc>
              <a:buChar char="■"/>
              <a:tabLst>
                <a:tab pos="396875" algn="l"/>
                <a:tab pos="2047875" algn="l"/>
              </a:tabLst>
            </a:pP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IRRELEVANT: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	Information</a:t>
            </a:r>
            <a:r>
              <a:rPr sz="2200" spc="-114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protected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under</a:t>
            </a:r>
            <a:r>
              <a:rPr sz="2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2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legally-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recognized</a:t>
            </a:r>
            <a:r>
              <a:rPr sz="22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privilege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150"/>
              </a:spcBef>
              <a:buClr>
                <a:srgbClr val="191B0E"/>
              </a:buClr>
              <a:buFont typeface="Franklin Gothic Book"/>
              <a:buChar char="■"/>
            </a:pPr>
            <a:endParaRPr sz="2200">
              <a:latin typeface="Franklin Gothic Book"/>
              <a:cs typeface="Franklin Gothic Book"/>
            </a:endParaRPr>
          </a:p>
          <a:p>
            <a:pPr marL="396240" indent="-383540">
              <a:lnSpc>
                <a:spcPts val="2315"/>
              </a:lnSpc>
              <a:spcBef>
                <a:spcPts val="5"/>
              </a:spcBef>
              <a:buChar char="■"/>
              <a:tabLst>
                <a:tab pos="396240" algn="l"/>
                <a:tab pos="1856739" algn="l"/>
              </a:tabLst>
            </a:pP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CAN’T</a:t>
            </a:r>
            <a:r>
              <a:rPr sz="22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USE: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	Medical,</a:t>
            </a:r>
            <a:r>
              <a:rPr sz="22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psychological</a:t>
            </a:r>
            <a:endParaRPr sz="2200">
              <a:latin typeface="Franklin Gothic Book"/>
              <a:cs typeface="Franklin Gothic Book"/>
            </a:endParaRPr>
          </a:p>
          <a:p>
            <a:pPr marL="396875" marR="161925">
              <a:lnSpc>
                <a:spcPct val="72700"/>
              </a:lnSpc>
              <a:spcBef>
                <a:spcPts val="395"/>
              </a:spcBef>
            </a:pP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2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similar</a:t>
            </a:r>
            <a:r>
              <a:rPr sz="22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records</a:t>
            </a:r>
            <a:r>
              <a:rPr sz="22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without</a:t>
            </a:r>
            <a:r>
              <a:rPr sz="22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written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consent</a:t>
            </a:r>
            <a:r>
              <a:rPr sz="22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260" y="309371"/>
            <a:ext cx="4067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191B0E"/>
                </a:solidFill>
                <a:latin typeface="Franklin Gothic Book"/>
                <a:cs typeface="Franklin Gothic Book"/>
              </a:rPr>
              <a:t>Meet</a:t>
            </a:r>
            <a:r>
              <a:rPr sz="44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4400" dirty="0">
                <a:solidFill>
                  <a:srgbClr val="191B0E"/>
                </a:solidFill>
                <a:latin typeface="Franklin Gothic Book"/>
                <a:cs typeface="Franklin Gothic Book"/>
              </a:rPr>
              <a:t>your</a:t>
            </a:r>
            <a:r>
              <a:rPr sz="44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4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trainer</a:t>
            </a:r>
            <a:endParaRPr sz="4400">
              <a:latin typeface="Franklin Gothic Book"/>
              <a:cs typeface="Franklin Gothic Book"/>
            </a:endParaRPr>
          </a:p>
        </p:txBody>
      </p:sp>
      <p:pic>
        <p:nvPicPr>
          <p:cNvPr id="3" name="object 3" descr="Rebecca Leitman Veidlinger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424" y="1970885"/>
            <a:ext cx="4365311" cy="29102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6788" y="118363"/>
            <a:ext cx="611314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dirty="0"/>
              <a:t>Rebecca</a:t>
            </a:r>
            <a:r>
              <a:rPr sz="1800" spc="-40" dirty="0"/>
              <a:t> </a:t>
            </a:r>
            <a:r>
              <a:rPr sz="1800" dirty="0"/>
              <a:t>Leitman</a:t>
            </a:r>
            <a:r>
              <a:rPr sz="1800" spc="-40" dirty="0"/>
              <a:t> </a:t>
            </a:r>
            <a:r>
              <a:rPr sz="1800" spc="-10" dirty="0"/>
              <a:t>Veidlinger</a:t>
            </a:r>
            <a:r>
              <a:rPr sz="1800" spc="-40" dirty="0"/>
              <a:t> </a:t>
            </a:r>
            <a:r>
              <a:rPr sz="1800" dirty="0"/>
              <a:t>is</a:t>
            </a:r>
            <a:r>
              <a:rPr sz="1800" spc="-35" dirty="0"/>
              <a:t> </a:t>
            </a:r>
            <a:r>
              <a:rPr sz="1800" dirty="0"/>
              <a:t>an</a:t>
            </a:r>
            <a:r>
              <a:rPr sz="1800" spc="-40" dirty="0"/>
              <a:t> </a:t>
            </a:r>
            <a:r>
              <a:rPr sz="1800" spc="-10" dirty="0"/>
              <a:t>attorney</a:t>
            </a:r>
            <a:r>
              <a:rPr sz="1800" spc="-35" dirty="0"/>
              <a:t> </a:t>
            </a:r>
            <a:r>
              <a:rPr sz="1800" dirty="0"/>
              <a:t>specializing</a:t>
            </a:r>
            <a:r>
              <a:rPr sz="1800" spc="-30" dirty="0"/>
              <a:t> </a:t>
            </a:r>
            <a:r>
              <a:rPr sz="1800" dirty="0"/>
              <a:t>in</a:t>
            </a:r>
            <a:r>
              <a:rPr sz="1800" spc="-40" dirty="0"/>
              <a:t> </a:t>
            </a:r>
            <a:r>
              <a:rPr sz="1800" spc="-10" dirty="0"/>
              <a:t>Title</a:t>
            </a:r>
            <a:r>
              <a:rPr sz="1800" spc="500" dirty="0"/>
              <a:t> </a:t>
            </a:r>
            <a:r>
              <a:rPr sz="1800" dirty="0"/>
              <a:t>IX</a:t>
            </a:r>
            <a:r>
              <a:rPr sz="1800" spc="-40" dirty="0"/>
              <a:t> </a:t>
            </a:r>
            <a:r>
              <a:rPr sz="1800" dirty="0"/>
              <a:t>and</a:t>
            </a:r>
            <a:r>
              <a:rPr sz="1800" spc="-30" dirty="0"/>
              <a:t> </a:t>
            </a:r>
            <a:r>
              <a:rPr sz="1800" dirty="0"/>
              <a:t>the</a:t>
            </a:r>
            <a:r>
              <a:rPr sz="1800" spc="-35" dirty="0"/>
              <a:t> </a:t>
            </a:r>
            <a:r>
              <a:rPr sz="1800" dirty="0"/>
              <a:t>institutional</a:t>
            </a:r>
            <a:r>
              <a:rPr sz="1800" spc="-40" dirty="0"/>
              <a:t> </a:t>
            </a:r>
            <a:r>
              <a:rPr sz="1800" dirty="0"/>
              <a:t>response</a:t>
            </a:r>
            <a:r>
              <a:rPr sz="1800" spc="-35" dirty="0"/>
              <a:t> </a:t>
            </a:r>
            <a:r>
              <a:rPr sz="1800" dirty="0"/>
              <a:t>to</a:t>
            </a:r>
            <a:r>
              <a:rPr sz="1800" spc="-35" dirty="0"/>
              <a:t> </a:t>
            </a:r>
            <a:r>
              <a:rPr sz="1800" dirty="0"/>
              <a:t>complaints</a:t>
            </a:r>
            <a:r>
              <a:rPr sz="1800" spc="-35" dirty="0"/>
              <a:t> </a:t>
            </a:r>
            <a:r>
              <a:rPr sz="1800" dirty="0"/>
              <a:t>of</a:t>
            </a:r>
            <a:r>
              <a:rPr sz="1800" spc="-40" dirty="0"/>
              <a:t> </a:t>
            </a:r>
            <a:r>
              <a:rPr sz="1800" spc="-20" dirty="0"/>
              <a:t>gender-</a:t>
            </a:r>
            <a:r>
              <a:rPr sz="1800" spc="-10" dirty="0"/>
              <a:t>based </a:t>
            </a:r>
            <a:r>
              <a:rPr sz="1800" dirty="0"/>
              <a:t>discrimination,</a:t>
            </a:r>
            <a:r>
              <a:rPr sz="1800" spc="-65" dirty="0"/>
              <a:t> </a:t>
            </a:r>
            <a:r>
              <a:rPr sz="1800" dirty="0"/>
              <a:t>sexual</a:t>
            </a:r>
            <a:r>
              <a:rPr sz="1800" spc="-70" dirty="0"/>
              <a:t> </a:t>
            </a:r>
            <a:r>
              <a:rPr sz="1800" dirty="0"/>
              <a:t>harassment,</a:t>
            </a:r>
            <a:r>
              <a:rPr sz="1800" spc="-65" dirty="0"/>
              <a:t> </a:t>
            </a:r>
            <a:r>
              <a:rPr sz="1800" dirty="0"/>
              <a:t>and</a:t>
            </a:r>
            <a:r>
              <a:rPr sz="1800" spc="-60" dirty="0"/>
              <a:t> </a:t>
            </a:r>
            <a:r>
              <a:rPr sz="1800" dirty="0"/>
              <a:t>sexual</a:t>
            </a:r>
            <a:r>
              <a:rPr sz="1800" spc="-65" dirty="0"/>
              <a:t> </a:t>
            </a:r>
            <a:r>
              <a:rPr sz="1800" spc="-10" dirty="0"/>
              <a:t>violence.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5796788" y="804163"/>
            <a:ext cx="6113145" cy="55975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329565" algn="just">
              <a:lnSpc>
                <a:spcPct val="85600"/>
              </a:lnSpc>
              <a:spcBef>
                <a:spcPts val="409"/>
              </a:spcBef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has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conducted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supervised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hundreds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IX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investigations,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she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regularly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serves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IX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hearing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officer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institutions.</a:t>
            </a:r>
            <a:endParaRPr sz="1800">
              <a:latin typeface="Franklin Gothic Book"/>
              <a:cs typeface="Franklin Gothic Book"/>
            </a:endParaRPr>
          </a:p>
          <a:p>
            <a:pPr marL="12700" marR="234315">
              <a:lnSpc>
                <a:spcPct val="84200"/>
              </a:lnSpc>
              <a:spcBef>
                <a:spcPts val="1180"/>
              </a:spcBef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teaches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trains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school-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related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misconduct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nationwide.</a:t>
            </a:r>
            <a:r>
              <a:rPr sz="1800" spc="3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adjunct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professor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at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University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Michigan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Law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School,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she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teaches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seminar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on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IX,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she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frequently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provides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misconduct prevention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response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training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higher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education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administrators,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IX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implementers,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K-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12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personnel.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ts val="1800"/>
              </a:lnSpc>
              <a:spcBef>
                <a:spcPts val="1200"/>
              </a:spcBef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2022,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was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appointed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external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co-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chair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University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Michigan’s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Coordinated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Community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Response Team,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group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examines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University’s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prevention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and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response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efforts,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identifies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areas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growth,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makes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policy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recommendations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University’s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leadership.</a:t>
            </a:r>
            <a:endParaRPr sz="1800">
              <a:latin typeface="Franklin Gothic Book"/>
              <a:cs typeface="Franklin Gothic Book"/>
            </a:endParaRPr>
          </a:p>
          <a:p>
            <a:pPr marL="12700" marR="92075">
              <a:lnSpc>
                <a:spcPct val="84100"/>
              </a:lnSpc>
              <a:spcBef>
                <a:spcPts val="1185"/>
              </a:spcBef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Before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entering</a:t>
            </a:r>
            <a:r>
              <a:rPr sz="1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private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practice,</a:t>
            </a:r>
            <a:r>
              <a:rPr sz="1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worked</a:t>
            </a:r>
            <a:r>
              <a:rPr sz="1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at</a:t>
            </a:r>
            <a:r>
              <a:rPr sz="1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University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Michigan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IX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investigator.</a:t>
            </a:r>
            <a:r>
              <a:rPr sz="1800" spc="3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She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also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served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Michigan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State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University’s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interim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deputy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IX 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coordinator,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overseeing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MSU’s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creation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free-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standing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civil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investigation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unit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2015.</a:t>
            </a:r>
            <a:r>
              <a:rPr sz="1800" spc="3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is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former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sex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crimes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prosecutor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Monroe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County,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Indiana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(home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Indiana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University),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where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she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prosecuted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hundreds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cases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of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domestic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violence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involving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children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adults.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2304" y="6552692"/>
            <a:ext cx="504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642" y="1138428"/>
            <a:ext cx="3329304" cy="18910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/>
              <a:t>Decision</a:t>
            </a:r>
            <a:r>
              <a:rPr spc="-130" dirty="0"/>
              <a:t> </a:t>
            </a:r>
            <a:r>
              <a:rPr spc="-25" dirty="0"/>
              <a:t>and </a:t>
            </a:r>
            <a:r>
              <a:rPr spc="-10" dirty="0"/>
              <a:t>written determination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5280" y="1176020"/>
            <a:ext cx="5812155" cy="377282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8450" marR="5080" indent="-285750">
              <a:lnSpc>
                <a:spcPts val="4100"/>
              </a:lnSpc>
              <a:spcBef>
                <a:spcPts val="420"/>
              </a:spcBef>
              <a:buFont typeface="Arial"/>
              <a:buChar char="•"/>
              <a:tabLst>
                <a:tab pos="298450" algn="l"/>
              </a:tabLst>
            </a:pPr>
            <a:r>
              <a:rPr sz="3600" spc="110" dirty="0">
                <a:solidFill>
                  <a:srgbClr val="191B0E"/>
                </a:solidFill>
                <a:latin typeface="Franklin Gothic Book"/>
                <a:cs typeface="Franklin Gothic Book"/>
              </a:rPr>
              <a:t>Use</a:t>
            </a:r>
            <a:r>
              <a:rPr sz="3600" spc="40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600" spc="16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disciplined,</a:t>
            </a:r>
            <a:r>
              <a:rPr sz="3600" spc="40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600" spc="140" dirty="0">
                <a:solidFill>
                  <a:srgbClr val="191B0E"/>
                </a:solidFill>
                <a:latin typeface="Franklin Gothic Book"/>
                <a:cs typeface="Franklin Gothic Book"/>
              </a:rPr>
              <a:t>unbiased </a:t>
            </a:r>
            <a:r>
              <a:rPr sz="3600" spc="145" dirty="0">
                <a:solidFill>
                  <a:srgbClr val="191B0E"/>
                </a:solidFill>
                <a:latin typeface="Franklin Gothic Book"/>
                <a:cs typeface="Franklin Gothic Book"/>
              </a:rPr>
              <a:t>evaluation</a:t>
            </a:r>
            <a:r>
              <a:rPr sz="36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600" spc="85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3600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3600" spc="130" dirty="0">
                <a:solidFill>
                  <a:srgbClr val="191B0E"/>
                </a:solidFill>
                <a:latin typeface="Franklin Gothic Book"/>
                <a:cs typeface="Franklin Gothic Book"/>
              </a:rPr>
              <a:t>relevant</a:t>
            </a:r>
            <a:r>
              <a:rPr lang="en-US" sz="3600" dirty="0">
                <a:latin typeface="Franklin Gothic Book"/>
                <a:cs typeface="Franklin Gothic Book"/>
              </a:rPr>
              <a:t> </a:t>
            </a:r>
            <a:r>
              <a:rPr lang="en-US" sz="3600" spc="135" dirty="0">
                <a:solidFill>
                  <a:srgbClr val="191B0E"/>
                </a:solidFill>
                <a:latin typeface="Franklin Gothic Book"/>
                <a:cs typeface="Franklin Gothic Book"/>
              </a:rPr>
              <a:t>e</a:t>
            </a:r>
            <a:r>
              <a:rPr sz="3600" spc="135" dirty="0">
                <a:solidFill>
                  <a:srgbClr val="191B0E"/>
                </a:solidFill>
                <a:latin typeface="Franklin Gothic Book"/>
                <a:cs typeface="Franklin Gothic Book"/>
              </a:rPr>
              <a:t>vidence</a:t>
            </a:r>
            <a:br>
              <a:rPr lang="en-US" sz="3600" spc="135" dirty="0">
                <a:solidFill>
                  <a:srgbClr val="191B0E"/>
                </a:solidFill>
                <a:latin typeface="Franklin Gothic Book"/>
                <a:cs typeface="Franklin Gothic Book"/>
              </a:rPr>
            </a:br>
            <a:endParaRPr lang="en-US" sz="3600" spc="135" dirty="0">
              <a:solidFill>
                <a:srgbClr val="191B0E"/>
              </a:solidFill>
              <a:latin typeface="Franklin Gothic Book"/>
              <a:cs typeface="Franklin Gothic Book"/>
            </a:endParaRPr>
          </a:p>
          <a:p>
            <a:pPr marL="298450" marR="5080" indent="-285750">
              <a:lnSpc>
                <a:spcPts val="4100"/>
              </a:lnSpc>
              <a:spcBef>
                <a:spcPts val="42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3600" spc="155" dirty="0">
                <a:solidFill>
                  <a:srgbClr val="191B0E"/>
                </a:solidFill>
                <a:latin typeface="Franklin Gothic Book"/>
                <a:cs typeface="Franklin Gothic Book"/>
              </a:rPr>
              <a:t>Include</a:t>
            </a:r>
            <a:r>
              <a:rPr lang="en-US" sz="3600" spc="3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spc="160" dirty="0">
                <a:solidFill>
                  <a:srgbClr val="191B0E"/>
                </a:solidFill>
                <a:latin typeface="Franklin Gothic Book"/>
                <a:cs typeface="Franklin Gothic Book"/>
              </a:rPr>
              <a:t>specific</a:t>
            </a:r>
            <a:r>
              <a:rPr lang="en-US" sz="3600" spc="38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spc="140" dirty="0">
                <a:solidFill>
                  <a:srgbClr val="191B0E"/>
                </a:solidFill>
                <a:latin typeface="Franklin Gothic Book"/>
                <a:cs typeface="Franklin Gothic Book"/>
              </a:rPr>
              <a:t>elements </a:t>
            </a:r>
            <a:r>
              <a:rPr lang="en-US" sz="3600" spc="150" dirty="0">
                <a:solidFill>
                  <a:srgbClr val="191B0E"/>
                </a:solidFill>
                <a:latin typeface="Franklin Gothic Book"/>
                <a:cs typeface="Franklin Gothic Book"/>
              </a:rPr>
              <a:t>required</a:t>
            </a:r>
            <a:r>
              <a:rPr lang="en-US" sz="3600" spc="3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spc="50" dirty="0">
                <a:solidFill>
                  <a:srgbClr val="191B0E"/>
                </a:solidFill>
                <a:latin typeface="Franklin Gothic Book"/>
                <a:cs typeface="Franklin Gothic Book"/>
              </a:rPr>
              <a:t>by</a:t>
            </a:r>
            <a:r>
              <a:rPr lang="en-US" sz="3600" spc="3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spc="165" dirty="0">
                <a:solidFill>
                  <a:srgbClr val="191B0E"/>
                </a:solidFill>
                <a:latin typeface="Franklin Gothic Book"/>
                <a:cs typeface="Franklin Gothic Book"/>
              </a:rPr>
              <a:t>regulations</a:t>
            </a:r>
            <a:endParaRPr lang="en-US" sz="3600" spc="135" dirty="0">
              <a:solidFill>
                <a:srgbClr val="191B0E"/>
              </a:solidFill>
              <a:latin typeface="Franklin Gothic Book"/>
              <a:cs typeface="Franklin Gothic Book"/>
            </a:endParaRPr>
          </a:p>
          <a:p>
            <a:pPr marL="298450">
              <a:lnSpc>
                <a:spcPts val="4010"/>
              </a:lnSpc>
            </a:pPr>
            <a:endParaRPr sz="36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64" y="629412"/>
            <a:ext cx="5078730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/>
              <a:t>Required</a:t>
            </a:r>
            <a:r>
              <a:rPr spc="-160" dirty="0"/>
              <a:t> </a:t>
            </a:r>
            <a:r>
              <a:rPr dirty="0"/>
              <a:t>elements</a:t>
            </a:r>
            <a:r>
              <a:rPr spc="-165" dirty="0"/>
              <a:t> </a:t>
            </a:r>
            <a:r>
              <a:rPr spc="-25" dirty="0"/>
              <a:t>in </a:t>
            </a:r>
            <a:r>
              <a:rPr dirty="0"/>
              <a:t>written</a:t>
            </a:r>
            <a:r>
              <a:rPr spc="-160" dirty="0"/>
              <a:t> </a:t>
            </a:r>
            <a:r>
              <a:rPr spc="-10" dirty="0"/>
              <a:t>determination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1880616"/>
            <a:ext cx="3093719" cy="3096768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3544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7999"/>
                </a:lnTo>
                <a:lnTo>
                  <a:pt x="228600" y="6857999"/>
                </a:lnTo>
                <a:lnTo>
                  <a:pt x="228600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79564" y="2293620"/>
            <a:ext cx="5831205" cy="28054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96875" marR="405130" indent="-384175">
              <a:lnSpc>
                <a:spcPts val="2300"/>
              </a:lnSpc>
              <a:spcBef>
                <a:spcPts val="259"/>
              </a:spcBef>
              <a:buChar char="■"/>
              <a:tabLst>
                <a:tab pos="396875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Description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procedural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steps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from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through</a:t>
            </a:r>
            <a:r>
              <a:rPr sz="2000" spc="-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determination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2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Findings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fact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Conclusions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regarding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application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policy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facts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01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Rationale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each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result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each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allegations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Char char="■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Sanctions/remedies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Appeal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options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(must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permit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appeal)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9564" y="6467855"/>
            <a:ext cx="405765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100" spc="229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 reserved.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A344C0-80FC-4CBA-9AFF-57355220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770563"/>
            <a:ext cx="2895600" cy="1354217"/>
          </a:xfrm>
        </p:spPr>
        <p:txBody>
          <a:bodyPr/>
          <a:lstStyle/>
          <a:p>
            <a:r>
              <a:rPr lang="en-US" dirty="0"/>
              <a:t>Grounds</a:t>
            </a:r>
            <a:r>
              <a:rPr lang="en-US" spc="-204" dirty="0"/>
              <a:t> </a:t>
            </a:r>
            <a:r>
              <a:rPr lang="en-US" spc="-25" dirty="0"/>
              <a:t>for </a:t>
            </a:r>
            <a:r>
              <a:rPr lang="en-US" spc="-10" dirty="0"/>
              <a:t>appeals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79265" y="191515"/>
            <a:ext cx="6652259" cy="581877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6875" marR="5080" indent="-384175">
              <a:lnSpc>
                <a:spcPts val="2400"/>
              </a:lnSpc>
              <a:spcBef>
                <a:spcPts val="580"/>
              </a:spcBef>
              <a:buChar char="■"/>
              <a:tabLst>
                <a:tab pos="396875" algn="l"/>
              </a:tabLst>
            </a:pP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Procedural</a:t>
            </a:r>
            <a:r>
              <a:rPr sz="24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irregularity</a:t>
            </a:r>
            <a:r>
              <a:rPr sz="24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24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affected</a:t>
            </a:r>
            <a:r>
              <a:rPr sz="24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4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outcome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matter</a:t>
            </a:r>
            <a:b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</a:br>
            <a:endParaRPr lang="en-US" sz="2400" spc="-10" dirty="0">
              <a:solidFill>
                <a:srgbClr val="191B0E"/>
              </a:solidFill>
              <a:latin typeface="Franklin Gothic Book"/>
              <a:cs typeface="Franklin Gothic Book"/>
            </a:endParaRPr>
          </a:p>
          <a:p>
            <a:pPr marL="396875" marR="5080" indent="-384175">
              <a:lnSpc>
                <a:spcPts val="2400"/>
              </a:lnSpc>
              <a:spcBef>
                <a:spcPts val="580"/>
              </a:spcBef>
              <a:buFontTx/>
              <a:buChar char="■"/>
              <a:tabLst>
                <a:tab pos="396875" algn="l"/>
              </a:tabLst>
            </a:pP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New</a:t>
            </a:r>
            <a:r>
              <a:rPr lang="en-US"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</a:t>
            </a:r>
            <a:r>
              <a:rPr lang="en-US"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lang="en-US" sz="24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was</a:t>
            </a:r>
            <a:r>
              <a:rPr lang="en-US" sz="24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lang="en-US"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reasonably</a:t>
            </a:r>
            <a:r>
              <a:rPr lang="en-US"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available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at</a:t>
            </a:r>
            <a:r>
              <a:rPr lang="en-US"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time</a:t>
            </a:r>
            <a:r>
              <a:rPr lang="en-US"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determination</a:t>
            </a:r>
            <a:r>
              <a:rPr lang="en-US"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regarding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responsibility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dismissal</a:t>
            </a:r>
            <a:r>
              <a:rPr lang="en-US"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was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made,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could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affect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lang="en-US"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outcome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lang="en-US" sz="24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matter</a:t>
            </a:r>
            <a:b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</a:br>
            <a:endParaRPr lang="en-US" sz="2400" dirty="0">
              <a:latin typeface="Franklin Gothic Book"/>
              <a:cs typeface="Franklin Gothic Book"/>
            </a:endParaRPr>
          </a:p>
          <a:p>
            <a:pPr marL="396875" marR="5080" indent="-384175">
              <a:lnSpc>
                <a:spcPct val="84400"/>
              </a:lnSpc>
              <a:spcBef>
                <a:spcPts val="550"/>
              </a:spcBef>
              <a:buChar char="■"/>
              <a:tabLst>
                <a:tab pos="396875" algn="l"/>
              </a:tabLst>
            </a:pP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IX</a:t>
            </a:r>
            <a:r>
              <a:rPr lang="en-US"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coordinator,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investigator,</a:t>
            </a:r>
            <a:r>
              <a:rPr lang="en-US"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4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decisionmaker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had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lang="en-US" sz="24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conflict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lang="en-US" sz="24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interest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4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bias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against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complainants</a:t>
            </a:r>
            <a:r>
              <a:rPr lang="en-US"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respondents</a:t>
            </a:r>
            <a:r>
              <a:rPr lang="en-US"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generally</a:t>
            </a:r>
            <a:r>
              <a:rPr lang="en-US"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individual</a:t>
            </a:r>
            <a:r>
              <a:rPr lang="en-US"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complainant</a:t>
            </a:r>
            <a:r>
              <a:rPr lang="en-US"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lang="en-US" sz="24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respondent</a:t>
            </a:r>
            <a:r>
              <a:rPr lang="en-US" sz="24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affected</a:t>
            </a:r>
            <a:r>
              <a:rPr lang="en-US" sz="24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lang="en-US"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outcome</a:t>
            </a:r>
            <a:r>
              <a:rPr lang="en-US"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lang="en-US" sz="24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lang="en-US" sz="24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matter</a:t>
            </a:r>
            <a:endParaRPr lang="en-US" sz="24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995"/>
              </a:spcBef>
              <a:buFont typeface="Franklin Gothic Book"/>
              <a:buChar char="■"/>
            </a:pPr>
            <a:endParaRPr lang="en-US" sz="2400" dirty="0">
              <a:latin typeface="Franklin Gothic Book"/>
              <a:cs typeface="Franklin Gothic Book"/>
            </a:endParaRPr>
          </a:p>
          <a:p>
            <a:pPr marL="396875" marR="285750" indent="-384175">
              <a:lnSpc>
                <a:spcPts val="2500"/>
              </a:lnSpc>
              <a:buChar char="■"/>
              <a:tabLst>
                <a:tab pos="396875" algn="l"/>
              </a:tabLst>
            </a:pP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Any</a:t>
            </a:r>
            <a:r>
              <a:rPr lang="en-US" sz="2400" spc="-5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other</a:t>
            </a:r>
            <a:r>
              <a:rPr lang="en-US" sz="2400" spc="-5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grounds,</a:t>
            </a:r>
            <a:r>
              <a:rPr lang="en-US" sz="2400" spc="-50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as</a:t>
            </a:r>
            <a:r>
              <a:rPr lang="en-US" sz="2400" spc="-5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long</a:t>
            </a:r>
            <a:r>
              <a:rPr lang="en-US" sz="2400" spc="-5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as</a:t>
            </a:r>
            <a:r>
              <a:rPr lang="en-US" sz="2400" spc="-60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offered</a:t>
            </a:r>
            <a:r>
              <a:rPr lang="en-US" sz="2400" spc="-55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equally</a:t>
            </a:r>
            <a:r>
              <a:rPr lang="en-US" sz="2400" spc="-50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25" dirty="0">
                <a:solidFill>
                  <a:srgbClr val="0070C0"/>
                </a:solidFill>
                <a:latin typeface="Franklin Gothic Book"/>
                <a:cs typeface="Franklin Gothic Book"/>
              </a:rPr>
              <a:t>to </a:t>
            </a:r>
            <a:r>
              <a:rPr lang="en-US" sz="2400" dirty="0">
                <a:solidFill>
                  <a:srgbClr val="0070C0"/>
                </a:solidFill>
                <a:latin typeface="Franklin Gothic Book"/>
                <a:cs typeface="Franklin Gothic Book"/>
              </a:rPr>
              <a:t>both</a:t>
            </a:r>
            <a:r>
              <a:rPr lang="en-US" sz="2400" spc="-60" dirty="0">
                <a:solidFill>
                  <a:srgbClr val="0070C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0070C0"/>
                </a:solidFill>
                <a:latin typeface="Franklin Gothic Book"/>
                <a:cs typeface="Franklin Gothic Book"/>
              </a:rPr>
              <a:t>parties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2304" y="6552692"/>
            <a:ext cx="504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410200"/>
            <a:ext cx="10210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dirty="0"/>
              <a:t>Hearings Q</a:t>
            </a:r>
            <a:r>
              <a:rPr lang="en-US" sz="7200" spc="-65" dirty="0"/>
              <a:t> </a:t>
            </a:r>
            <a:r>
              <a:rPr lang="en-US" sz="7200" dirty="0"/>
              <a:t>AND</a:t>
            </a:r>
            <a:r>
              <a:rPr lang="en-US" sz="7200" spc="-30" dirty="0"/>
              <a:t> </a:t>
            </a:r>
            <a:r>
              <a:rPr lang="en-US" sz="7200" spc="-50" dirty="0"/>
              <a:t>A</a:t>
            </a:r>
            <a:endParaRPr sz="7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Proposed</a:t>
            </a:r>
            <a:r>
              <a:rPr spc="-90" dirty="0"/>
              <a:t> </a:t>
            </a:r>
            <a:r>
              <a:rPr dirty="0"/>
              <a:t>new</a:t>
            </a:r>
            <a:r>
              <a:rPr spc="-95" dirty="0"/>
              <a:t> </a:t>
            </a:r>
            <a:r>
              <a:rPr dirty="0"/>
              <a:t>Title</a:t>
            </a:r>
            <a:r>
              <a:rPr spc="-100" dirty="0"/>
              <a:t> </a:t>
            </a:r>
            <a:r>
              <a:rPr dirty="0"/>
              <a:t>IX</a:t>
            </a:r>
            <a:r>
              <a:rPr spc="-95" dirty="0"/>
              <a:t> </a:t>
            </a:r>
            <a:r>
              <a:rPr spc="-10" dirty="0"/>
              <a:t>regulations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327404"/>
            <a:ext cx="9565640" cy="437832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96240" indent="-383540" algn="just">
              <a:lnSpc>
                <a:spcPct val="100000"/>
              </a:lnSpc>
              <a:spcBef>
                <a:spcPts val="118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Broader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coverage–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discrimination,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just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harassment</a:t>
            </a:r>
            <a:endParaRPr sz="2000" dirty="0">
              <a:latin typeface="Franklin Gothic Book"/>
              <a:cs typeface="Franklin Gothic Book"/>
            </a:endParaRPr>
          </a:p>
          <a:p>
            <a:pPr marL="396240" indent="-383540" algn="just">
              <a:lnSpc>
                <a:spcPct val="100000"/>
              </a:lnSpc>
              <a:spcBef>
                <a:spcPts val="108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Different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definition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IX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hostile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environment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harassment</a:t>
            </a:r>
            <a:endParaRPr sz="2000" dirty="0">
              <a:latin typeface="Franklin Gothic Book"/>
              <a:cs typeface="Franklin Gothic Book"/>
            </a:endParaRPr>
          </a:p>
          <a:p>
            <a:pPr marL="396240" marR="182880" indent="-384175" algn="just">
              <a:lnSpc>
                <a:spcPct val="94000"/>
              </a:lnSpc>
              <a:spcBef>
                <a:spcPts val="115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Makes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explicit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basis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includes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basis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stereotypes,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characteristics,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pregnancy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related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conditions,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orientation,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gender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identity</a:t>
            </a:r>
            <a:endParaRPr sz="2000" dirty="0">
              <a:latin typeface="Franklin Gothic Book"/>
              <a:cs typeface="Franklin Gothic Book"/>
            </a:endParaRPr>
          </a:p>
          <a:p>
            <a:pPr marL="396240" marR="1049655" indent="-384175">
              <a:lnSpc>
                <a:spcPts val="2210"/>
              </a:lnSpc>
              <a:spcBef>
                <a:spcPts val="131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Includes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several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explicit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expanded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protections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related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pregnancy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and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parenting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status</a:t>
            </a:r>
            <a:endParaRPr sz="2000" dirty="0">
              <a:latin typeface="Franklin Gothic Book"/>
              <a:cs typeface="Franklin Gothic Book"/>
            </a:endParaRPr>
          </a:p>
          <a:p>
            <a:pPr marL="396240" marR="153035" indent="-384175">
              <a:lnSpc>
                <a:spcPts val="2210"/>
              </a:lnSpc>
              <a:spcBef>
                <a:spcPts val="129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Essentially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prohibits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adopting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policy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practice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prevents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person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from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participating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education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program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activity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consistent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their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gender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identity</a:t>
            </a:r>
            <a:endParaRPr sz="2000" dirty="0">
              <a:latin typeface="Franklin Gothic Book"/>
              <a:cs typeface="Franklin Gothic Book"/>
            </a:endParaRPr>
          </a:p>
          <a:p>
            <a:pPr marL="396240" marR="5080" indent="-384175">
              <a:lnSpc>
                <a:spcPct val="94000"/>
              </a:lnSpc>
              <a:spcBef>
                <a:spcPts val="118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Requirement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Title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IX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Coordinator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“monitor”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education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programs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activities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any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“barriers”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reporting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take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steps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address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such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barriers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Proposed</a:t>
            </a:r>
            <a:r>
              <a:rPr spc="-100" dirty="0"/>
              <a:t> </a:t>
            </a:r>
            <a:r>
              <a:rPr dirty="0"/>
              <a:t>new</a:t>
            </a:r>
            <a:r>
              <a:rPr spc="-100" dirty="0"/>
              <a:t> </a:t>
            </a:r>
            <a:r>
              <a:rPr dirty="0"/>
              <a:t>Title</a:t>
            </a:r>
            <a:r>
              <a:rPr spc="-105" dirty="0"/>
              <a:t> </a:t>
            </a:r>
            <a:r>
              <a:rPr dirty="0"/>
              <a:t>IX</a:t>
            </a:r>
            <a:r>
              <a:rPr spc="-110" dirty="0"/>
              <a:t> </a:t>
            </a:r>
            <a:r>
              <a:rPr dirty="0"/>
              <a:t>regulations</a:t>
            </a:r>
            <a:r>
              <a:rPr spc="-105" dirty="0"/>
              <a:t> </a:t>
            </a:r>
            <a:r>
              <a:rPr spc="-10" dirty="0"/>
              <a:t>(cont’d)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8" y="1604771"/>
            <a:ext cx="9565005" cy="41230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7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Mandatory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reporting:</a:t>
            </a:r>
            <a:endParaRPr sz="2000" dirty="0">
              <a:latin typeface="Franklin Gothic Book"/>
              <a:cs typeface="Franklin Gothic Book"/>
            </a:endParaRPr>
          </a:p>
          <a:p>
            <a:pPr marL="926465" lvl="1" indent="-383540">
              <a:lnSpc>
                <a:spcPct val="100000"/>
              </a:lnSpc>
              <a:spcBef>
                <a:spcPts val="600"/>
              </a:spcBef>
              <a:buFont typeface="Franklin Gothic Book"/>
              <a:buChar char="–"/>
              <a:tabLst>
                <a:tab pos="926465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OWAs:</a:t>
            </a:r>
            <a:r>
              <a:rPr sz="2000" i="1" spc="4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925" i="1" u="sng" baseline="1424" dirty="0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Franklin Gothic Book"/>
                <a:cs typeface="Franklin Gothic Book"/>
              </a:rPr>
              <a:t>Must</a:t>
            </a:r>
            <a:r>
              <a:rPr sz="2925" i="1" spc="30" baseline="1424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any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possible</a:t>
            </a:r>
            <a:r>
              <a:rPr sz="20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TIXC</a:t>
            </a:r>
            <a:endParaRPr sz="2000" dirty="0">
              <a:latin typeface="Franklin Gothic Book"/>
              <a:cs typeface="Franklin Gothic Book"/>
            </a:endParaRPr>
          </a:p>
          <a:p>
            <a:pPr marL="927100" marR="5080" lvl="1" indent="-384175">
              <a:lnSpc>
                <a:spcPts val="2280"/>
              </a:lnSpc>
              <a:spcBef>
                <a:spcPts val="680"/>
              </a:spcBef>
              <a:buFont typeface="Franklin Gothic Book"/>
              <a:buChar char="–"/>
              <a:tabLst>
                <a:tab pos="927100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Other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employees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who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have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responsibility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administrative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leadership,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teaching,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advising</a:t>
            </a:r>
            <a:r>
              <a:rPr sz="2000" i="1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925" i="1" u="sng" baseline="1424" dirty="0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Franklin Gothic Book"/>
                <a:cs typeface="Franklin Gothic Book"/>
              </a:rPr>
              <a:t>must</a:t>
            </a:r>
            <a:r>
              <a:rPr sz="2925" i="1" spc="37" baseline="1424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possible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u="sng" dirty="0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Franklin Gothic Book"/>
                <a:cs typeface="Franklin Gothic Book"/>
              </a:rPr>
              <a:t>student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TIXC</a:t>
            </a:r>
            <a:endParaRPr sz="2000" dirty="0">
              <a:latin typeface="Franklin Gothic Book"/>
              <a:cs typeface="Franklin Gothic Book"/>
            </a:endParaRPr>
          </a:p>
          <a:p>
            <a:pPr marL="927100" marR="5080" lvl="1" indent="-384175">
              <a:lnSpc>
                <a:spcPts val="2300"/>
              </a:lnSpc>
              <a:spcBef>
                <a:spcPts val="605"/>
              </a:spcBef>
              <a:buFont typeface="Franklin Gothic Book"/>
              <a:buChar char="–"/>
              <a:tabLst>
                <a:tab pos="927100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Other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employees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who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have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responsibility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administrative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leadership,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teaching,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i="1" spc="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advising</a:t>
            </a:r>
            <a:r>
              <a:rPr sz="2000" i="1" spc="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925" i="1" u="sng" baseline="1424" dirty="0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Franklin Gothic Book"/>
                <a:cs typeface="Franklin Gothic Book"/>
              </a:rPr>
              <a:t>must</a:t>
            </a:r>
            <a:r>
              <a:rPr sz="2925" i="1" spc="127" baseline="1424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either:</a:t>
            </a:r>
            <a:endParaRPr sz="2000" dirty="0">
              <a:latin typeface="Franklin Gothic Book"/>
              <a:cs typeface="Franklin Gothic Book"/>
            </a:endParaRPr>
          </a:p>
          <a:p>
            <a:pPr marL="1383665" lvl="2" indent="-383540">
              <a:lnSpc>
                <a:spcPct val="100000"/>
              </a:lnSpc>
              <a:spcBef>
                <a:spcPts val="555"/>
              </a:spcBef>
              <a:buChar char="■"/>
              <a:tabLst>
                <a:tab pos="1383665" algn="l"/>
              </a:tabLst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possible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u="sng" spc="-10" dirty="0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Franklin Gothic Book"/>
                <a:cs typeface="Franklin Gothic Book"/>
              </a:rPr>
              <a:t>employee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TIXC,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endParaRPr sz="1800" dirty="0">
              <a:latin typeface="Franklin Gothic Book"/>
              <a:cs typeface="Franklin Gothic Book"/>
            </a:endParaRPr>
          </a:p>
          <a:p>
            <a:pPr marL="1384300" marR="285115" lvl="2" indent="-384175">
              <a:lnSpc>
                <a:spcPts val="2020"/>
              </a:lnSpc>
              <a:spcBef>
                <a:spcPts val="710"/>
              </a:spcBef>
              <a:buChar char="■"/>
              <a:tabLst>
                <a:tab pos="1384300" algn="l"/>
              </a:tabLst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Provide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contact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info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TIXC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info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about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how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employee</a:t>
            </a:r>
            <a:endParaRPr sz="1800" dirty="0">
              <a:latin typeface="Franklin Gothic Book"/>
              <a:cs typeface="Franklin Gothic Book"/>
            </a:endParaRPr>
          </a:p>
          <a:p>
            <a:pPr marL="926465" lvl="1" indent="-383540">
              <a:lnSpc>
                <a:spcPct val="100000"/>
              </a:lnSpc>
              <a:spcBef>
                <a:spcPts val="475"/>
              </a:spcBef>
              <a:buFont typeface="Franklin Gothic Book"/>
              <a:buChar char="–"/>
              <a:tabLst>
                <a:tab pos="926465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other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employees:</a:t>
            </a:r>
            <a:r>
              <a:rPr sz="2000" i="1" spc="39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either</a:t>
            </a:r>
            <a:endParaRPr sz="2000" dirty="0">
              <a:latin typeface="Franklin Gothic Book"/>
              <a:cs typeface="Franklin Gothic Book"/>
            </a:endParaRPr>
          </a:p>
          <a:p>
            <a:pPr marL="1383665" lvl="2" indent="-383540">
              <a:lnSpc>
                <a:spcPct val="100000"/>
              </a:lnSpc>
              <a:spcBef>
                <a:spcPts val="605"/>
              </a:spcBef>
              <a:buChar char="■"/>
              <a:tabLst>
                <a:tab pos="1383665" algn="l"/>
              </a:tabLst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Notify</a:t>
            </a:r>
            <a:r>
              <a:rPr sz="1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TIXC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about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possible</a:t>
            </a:r>
            <a:r>
              <a:rPr sz="1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1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discrimination,</a:t>
            </a:r>
            <a:r>
              <a:rPr sz="18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endParaRPr sz="1800" dirty="0">
              <a:latin typeface="Franklin Gothic Book"/>
              <a:cs typeface="Franklin Gothic Book"/>
            </a:endParaRPr>
          </a:p>
          <a:p>
            <a:pPr marL="1383665" lvl="2" indent="-383540">
              <a:lnSpc>
                <a:spcPct val="100000"/>
              </a:lnSpc>
              <a:spcBef>
                <a:spcPts val="555"/>
              </a:spcBef>
              <a:buChar char="■"/>
              <a:tabLst>
                <a:tab pos="1383665" algn="l"/>
              </a:tabLst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Provide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contact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info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TIXC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info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about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how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person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who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disclosed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Proposed</a:t>
            </a:r>
            <a:r>
              <a:rPr spc="-100" dirty="0"/>
              <a:t> </a:t>
            </a:r>
            <a:r>
              <a:rPr dirty="0"/>
              <a:t>new</a:t>
            </a:r>
            <a:r>
              <a:rPr spc="-100" dirty="0"/>
              <a:t> </a:t>
            </a:r>
            <a:r>
              <a:rPr dirty="0"/>
              <a:t>Title</a:t>
            </a:r>
            <a:r>
              <a:rPr spc="-105" dirty="0"/>
              <a:t> </a:t>
            </a:r>
            <a:r>
              <a:rPr dirty="0"/>
              <a:t>IX</a:t>
            </a:r>
            <a:r>
              <a:rPr spc="-110" dirty="0"/>
              <a:t> </a:t>
            </a:r>
            <a:r>
              <a:rPr dirty="0"/>
              <a:t>regulations</a:t>
            </a:r>
            <a:r>
              <a:rPr spc="-105" dirty="0"/>
              <a:t> </a:t>
            </a:r>
            <a:r>
              <a:rPr spc="-10" dirty="0"/>
              <a:t>(</a:t>
            </a:r>
            <a:r>
              <a:rPr lang="en-US" spc="-10" dirty="0"/>
              <a:t>2</a:t>
            </a:r>
            <a:r>
              <a:rPr spc="-1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6118" y="1723644"/>
            <a:ext cx="9097645" cy="24765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7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General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grievance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procedures</a:t>
            </a:r>
            <a:r>
              <a:rPr sz="20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discrimination</a:t>
            </a:r>
            <a:endParaRPr sz="2000">
              <a:latin typeface="Franklin Gothic Book"/>
              <a:cs typeface="Franklin Gothic Book"/>
            </a:endParaRPr>
          </a:p>
          <a:p>
            <a:pPr marL="926465" lvl="1" indent="-383540">
              <a:lnSpc>
                <a:spcPct val="100000"/>
              </a:lnSpc>
              <a:spcBef>
                <a:spcPts val="600"/>
              </a:spcBef>
              <a:buFont typeface="Franklin Gothic Book"/>
              <a:buChar char="–"/>
              <a:tabLst>
                <a:tab pos="926465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Permitted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use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same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person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investigator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decision-maker</a:t>
            </a:r>
            <a:endParaRPr sz="2000">
              <a:latin typeface="Franklin Gothic Book"/>
              <a:cs typeface="Franklin Gothic Book"/>
            </a:endParaRPr>
          </a:p>
          <a:p>
            <a:pPr marL="927100" marR="5080" lvl="1" indent="-384175">
              <a:lnSpc>
                <a:spcPts val="2300"/>
              </a:lnSpc>
              <a:spcBef>
                <a:spcPts val="665"/>
              </a:spcBef>
              <a:buFont typeface="Franklin Gothic Book"/>
              <a:buChar char="–"/>
              <a:tabLst>
                <a:tab pos="927100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provide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each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with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“a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description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of”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relevant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”a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reasonable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opportunity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respond”</a:t>
            </a:r>
            <a:endParaRPr sz="2000">
              <a:latin typeface="Franklin Gothic Book"/>
              <a:cs typeface="Franklin Gothic Book"/>
            </a:endParaRPr>
          </a:p>
          <a:p>
            <a:pPr marL="927100" marR="153670" lvl="1" indent="-384175">
              <a:lnSpc>
                <a:spcPts val="2280"/>
              </a:lnSpc>
              <a:spcBef>
                <a:spcPts val="620"/>
              </a:spcBef>
              <a:buFont typeface="Franklin Gothic Book"/>
              <a:buChar char="–"/>
              <a:tabLst>
                <a:tab pos="927100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use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preponderance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evidence,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unless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institution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uses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clear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and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convincing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000" i="1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2000" i="1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other</a:t>
            </a:r>
            <a:r>
              <a:rPr sz="2000" i="1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comparable</a:t>
            </a:r>
            <a:r>
              <a:rPr sz="2000" i="1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proceedings</a:t>
            </a:r>
            <a:endParaRPr sz="2000">
              <a:latin typeface="Franklin Gothic Book"/>
              <a:cs typeface="Franklin Gothic Book"/>
            </a:endParaRPr>
          </a:p>
          <a:p>
            <a:pPr marL="926465" lvl="1" indent="-383540">
              <a:lnSpc>
                <a:spcPct val="100000"/>
              </a:lnSpc>
              <a:spcBef>
                <a:spcPts val="450"/>
              </a:spcBef>
              <a:buFont typeface="Franklin Gothic Book"/>
              <a:buChar char="–"/>
              <a:tabLst>
                <a:tab pos="926465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notify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outcome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Proposed</a:t>
            </a:r>
            <a:r>
              <a:rPr spc="-100" dirty="0"/>
              <a:t> </a:t>
            </a:r>
            <a:r>
              <a:rPr dirty="0"/>
              <a:t>new</a:t>
            </a:r>
            <a:r>
              <a:rPr spc="-100" dirty="0"/>
              <a:t> </a:t>
            </a:r>
            <a:r>
              <a:rPr dirty="0"/>
              <a:t>Title</a:t>
            </a:r>
            <a:r>
              <a:rPr spc="-105" dirty="0"/>
              <a:t> </a:t>
            </a:r>
            <a:r>
              <a:rPr dirty="0"/>
              <a:t>IX</a:t>
            </a:r>
            <a:r>
              <a:rPr spc="-110" dirty="0"/>
              <a:t> </a:t>
            </a:r>
            <a:r>
              <a:rPr dirty="0"/>
              <a:t>regulations</a:t>
            </a:r>
            <a:r>
              <a:rPr spc="-105" dirty="0"/>
              <a:t> </a:t>
            </a:r>
            <a:r>
              <a:rPr spc="-10" dirty="0"/>
              <a:t>(</a:t>
            </a:r>
            <a:r>
              <a:rPr lang="en-US" spc="-10" dirty="0"/>
              <a:t>3</a:t>
            </a:r>
            <a:r>
              <a:rPr spc="-1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4086" y="1583435"/>
            <a:ext cx="10025380" cy="479679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96875" marR="198120" indent="-384175" algn="just">
              <a:lnSpc>
                <a:spcPts val="2300"/>
              </a:lnSpc>
              <a:spcBef>
                <a:spcPts val="259"/>
              </a:spcBef>
              <a:buChar char="■"/>
              <a:tabLst>
                <a:tab pos="396875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Specific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grievance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procedures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complaints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sex-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based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harassment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involving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student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complainants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student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respondents</a:t>
            </a:r>
            <a:endParaRPr sz="2000">
              <a:latin typeface="Franklin Gothic Book"/>
              <a:cs typeface="Franklin Gothic Book"/>
            </a:endParaRPr>
          </a:p>
          <a:p>
            <a:pPr marL="927100" marR="200025" lvl="1" indent="-384175" algn="just">
              <a:lnSpc>
                <a:spcPct val="93500"/>
              </a:lnSpc>
              <a:spcBef>
                <a:spcPts val="605"/>
              </a:spcBef>
              <a:buFont typeface="Franklin Gothic Book"/>
              <a:buChar char="–"/>
              <a:tabLst>
                <a:tab pos="927100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provide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access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relevant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written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investigative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that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accurately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summarizes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(but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latter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case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can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request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i="1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must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get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copy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relevant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evidence)</a:t>
            </a:r>
            <a:endParaRPr sz="2000">
              <a:latin typeface="Franklin Gothic Book"/>
              <a:cs typeface="Franklin Gothic Book"/>
            </a:endParaRPr>
          </a:p>
          <a:p>
            <a:pPr marL="927100" marR="501650" lvl="1" indent="-384175">
              <a:lnSpc>
                <a:spcPts val="2210"/>
              </a:lnSpc>
              <a:spcBef>
                <a:spcPts val="830"/>
              </a:spcBef>
              <a:buFont typeface="Franklin Gothic Book"/>
              <a:buChar char="–"/>
              <a:tabLst>
                <a:tab pos="927100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provide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with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reasonable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opportunity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review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the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evidence.</a:t>
            </a:r>
            <a:r>
              <a:rPr sz="2000" i="1" spc="4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Response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can</a:t>
            </a:r>
            <a:r>
              <a:rPr sz="20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be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at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live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hearing.</a:t>
            </a:r>
            <a:endParaRPr sz="2000">
              <a:latin typeface="Franklin Gothic Book"/>
              <a:cs typeface="Franklin Gothic Book"/>
            </a:endParaRPr>
          </a:p>
          <a:p>
            <a:pPr marL="927100" marR="292735" lvl="1" indent="-384175">
              <a:lnSpc>
                <a:spcPts val="2210"/>
              </a:lnSpc>
              <a:spcBef>
                <a:spcPts val="790"/>
              </a:spcBef>
              <a:buFont typeface="Franklin Gothic Book"/>
              <a:buChar char="–"/>
              <a:tabLst>
                <a:tab pos="927100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Must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provide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process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decisionmaker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evaluate</a:t>
            </a:r>
            <a:r>
              <a:rPr sz="20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credibility</a:t>
            </a:r>
            <a:r>
              <a:rPr sz="20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</a:t>
            </a:r>
            <a:r>
              <a:rPr sz="20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and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witnesses.</a:t>
            </a:r>
            <a:r>
              <a:rPr sz="2000" i="1" spc="4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Can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be</a:t>
            </a:r>
            <a:r>
              <a:rPr sz="20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either:</a:t>
            </a:r>
            <a:endParaRPr sz="2000">
              <a:latin typeface="Franklin Gothic Book"/>
              <a:cs typeface="Franklin Gothic Book"/>
            </a:endParaRPr>
          </a:p>
          <a:p>
            <a:pPr marL="1383665" lvl="2" indent="-383540">
              <a:lnSpc>
                <a:spcPct val="100000"/>
              </a:lnSpc>
              <a:spcBef>
                <a:spcPts val="540"/>
              </a:spcBef>
              <a:buChar char="■"/>
              <a:tabLst>
                <a:tab pos="1383665" algn="l"/>
              </a:tabLst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Allow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decisionmaker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ask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witnesses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questions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during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individual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meetings</a:t>
            </a:r>
            <a:endParaRPr sz="1800">
              <a:latin typeface="Franklin Gothic Book"/>
              <a:cs typeface="Franklin Gothic Book"/>
            </a:endParaRPr>
          </a:p>
          <a:p>
            <a:pPr marL="1384300" marR="274320" lvl="2" indent="-384175">
              <a:lnSpc>
                <a:spcPts val="1989"/>
              </a:lnSpc>
              <a:spcBef>
                <a:spcPts val="855"/>
              </a:spcBef>
              <a:buChar char="■"/>
              <a:tabLst>
                <a:tab pos="1384300" algn="l"/>
              </a:tabLst>
            </a:pP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Allow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decisionmaker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ask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18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witnesses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questions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at</a:t>
            </a:r>
            <a:r>
              <a:rPr sz="18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live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hearing</a:t>
            </a:r>
            <a:r>
              <a:rPr sz="18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(including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questions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requested</a:t>
            </a:r>
            <a:r>
              <a:rPr sz="18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by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18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parties)</a:t>
            </a:r>
            <a:endParaRPr sz="1800">
              <a:latin typeface="Franklin Gothic Book"/>
              <a:cs typeface="Franklin Gothic Book"/>
            </a:endParaRPr>
          </a:p>
          <a:p>
            <a:pPr marL="1840864" lvl="3" indent="-383540">
              <a:lnSpc>
                <a:spcPct val="100000"/>
              </a:lnSpc>
              <a:spcBef>
                <a:spcPts val="515"/>
              </a:spcBef>
              <a:buFont typeface="Franklin Gothic Book"/>
              <a:buChar char="–"/>
              <a:tabLst>
                <a:tab pos="1840864" algn="l"/>
              </a:tabLst>
            </a:pP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Live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hearing</a:t>
            </a:r>
            <a:r>
              <a:rPr sz="1800" i="1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may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include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opportunity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questioning</a:t>
            </a:r>
            <a:r>
              <a:rPr sz="18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by</a:t>
            </a:r>
            <a:r>
              <a:rPr sz="18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parties’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advisors</a:t>
            </a:r>
            <a:endParaRPr sz="1800">
              <a:latin typeface="Franklin Gothic Book"/>
              <a:cs typeface="Franklin Gothic Book"/>
            </a:endParaRPr>
          </a:p>
          <a:p>
            <a:pPr marL="1841500" marR="5080" lvl="3" indent="-384175">
              <a:lnSpc>
                <a:spcPts val="2110"/>
              </a:lnSpc>
              <a:spcBef>
                <a:spcPts val="640"/>
              </a:spcBef>
              <a:buFont typeface="Franklin Gothic Book"/>
              <a:buChar char="–"/>
              <a:tabLst>
                <a:tab pos="1841500" algn="l"/>
              </a:tabLst>
            </a:pP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18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does</a:t>
            </a:r>
            <a:r>
              <a:rPr sz="18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respond</a:t>
            </a:r>
            <a:r>
              <a:rPr sz="18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questions</a:t>
            </a:r>
            <a:r>
              <a:rPr sz="18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related</a:t>
            </a:r>
            <a:r>
              <a:rPr sz="1800" i="1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their</a:t>
            </a:r>
            <a:r>
              <a:rPr sz="1800" i="1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credibility,</a:t>
            </a:r>
            <a:r>
              <a:rPr sz="18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decisionmaker</a:t>
            </a:r>
            <a:r>
              <a:rPr sz="1800" i="1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must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not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rely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any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statement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1800" i="1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1800" i="1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supports</a:t>
            </a:r>
            <a:r>
              <a:rPr sz="18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that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party’s</a:t>
            </a:r>
            <a:r>
              <a:rPr sz="18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position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QUESTIONS?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92494" y="3771392"/>
            <a:ext cx="50615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2"/>
              </a:rPr>
              <a:t>rebecca@veidlinger.com</a:t>
            </a:r>
            <a:endParaRPr sz="39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3398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EFEDE3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EFEDE3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EFEDE3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EFEDE3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chemeClr val="tx1"/>
                </a:solidFill>
              </a:rPr>
              <a:t>Today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we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will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cover: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0339" y="1663700"/>
            <a:ext cx="9558020" cy="433260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130"/>
              </a:spcBef>
              <a:buChar char="•"/>
              <a:tabLst>
                <a:tab pos="39624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Scope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jurisdiction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Title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IX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regulations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1030"/>
              </a:spcBef>
              <a:buChar char="•"/>
              <a:tabLst>
                <a:tab pos="39624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Understanding</a:t>
            </a:r>
            <a:r>
              <a:rPr sz="2400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institution’s</a:t>
            </a:r>
            <a:r>
              <a:rPr sz="24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mandatory</a:t>
            </a:r>
            <a:r>
              <a:rPr sz="24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response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1010"/>
              </a:spcBef>
              <a:buChar char="•"/>
              <a:tabLst>
                <a:tab pos="39624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Formal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complaints</a:t>
            </a:r>
            <a:r>
              <a:rPr sz="24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4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mandatory</a:t>
            </a:r>
            <a:r>
              <a:rPr sz="24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4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discretionary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dismissals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96240" marR="5080" indent="-384175">
              <a:lnSpc>
                <a:spcPts val="2690"/>
              </a:lnSpc>
              <a:spcBef>
                <a:spcPts val="1280"/>
              </a:spcBef>
              <a:buChar char="•"/>
              <a:tabLst>
                <a:tab pos="39624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Roles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process,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how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serve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Arial"/>
                <a:cs typeface="Arial"/>
              </a:rPr>
              <a:t>impartially,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without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bias,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without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conflicts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interest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969"/>
              </a:spcBef>
              <a:buChar char="•"/>
              <a:tabLst>
                <a:tab pos="39624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Informal</a:t>
            </a:r>
            <a:r>
              <a:rPr sz="24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resolution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1010"/>
              </a:spcBef>
              <a:buChar char="•"/>
              <a:tabLst>
                <a:tab pos="39624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Title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IX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hearings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1030"/>
              </a:spcBef>
              <a:buChar char="•"/>
              <a:tabLst>
                <a:tab pos="396240" algn="l"/>
              </a:tabLst>
            </a:pP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Appeals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1010"/>
              </a:spcBef>
              <a:buChar char="•"/>
              <a:tabLst>
                <a:tab pos="39624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Possible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changes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come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2304" y="6576059"/>
            <a:ext cx="33820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Copyright</a:t>
            </a:r>
            <a:r>
              <a:rPr sz="8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©</a:t>
            </a:r>
            <a:r>
              <a:rPr sz="800" spc="-20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2023</a:t>
            </a:r>
            <a:r>
              <a:rPr sz="800" spc="-1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Rebecca</a:t>
            </a:r>
            <a:r>
              <a:rPr sz="8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Leitman</a:t>
            </a:r>
            <a:r>
              <a:rPr sz="800" spc="-20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Veidlinger,</a:t>
            </a:r>
            <a:r>
              <a:rPr sz="8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Esq.,</a:t>
            </a:r>
            <a:r>
              <a:rPr sz="8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PLLC.</a:t>
            </a:r>
            <a:r>
              <a:rPr sz="800" spc="15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All</a:t>
            </a:r>
            <a:r>
              <a:rPr sz="800" spc="-20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chemeClr val="tx1"/>
                </a:solidFill>
                <a:latin typeface="Franklin Gothic Book"/>
                <a:cs typeface="Franklin Gothic Book"/>
              </a:rPr>
              <a:t>rights</a:t>
            </a:r>
            <a:r>
              <a:rPr sz="8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Franklin Gothic Book"/>
                <a:cs typeface="Franklin Gothic Book"/>
              </a:rPr>
              <a:t>reserved.</a:t>
            </a:r>
            <a:endParaRPr sz="80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236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The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Legal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Framework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533" y="1481835"/>
            <a:ext cx="5347335" cy="468693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52729" marR="149860">
              <a:lnSpc>
                <a:spcPts val="2810"/>
              </a:lnSpc>
              <a:spcBef>
                <a:spcPts val="650"/>
              </a:spcBef>
            </a:pPr>
            <a:r>
              <a:rPr sz="2800" b="1" dirty="0">
                <a:solidFill>
                  <a:srgbClr val="8C8D86"/>
                </a:solidFill>
                <a:latin typeface="Arial"/>
                <a:cs typeface="Arial"/>
              </a:rPr>
              <a:t>Title</a:t>
            </a:r>
            <a:r>
              <a:rPr sz="2800" b="1" spc="-45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C8D86"/>
                </a:solidFill>
                <a:latin typeface="Arial"/>
                <a:cs typeface="Arial"/>
              </a:rPr>
              <a:t>IX</a:t>
            </a:r>
            <a:r>
              <a:rPr sz="2800" b="1" spc="-55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C8D86"/>
                </a:solidFill>
                <a:latin typeface="Arial"/>
                <a:cs typeface="Arial"/>
              </a:rPr>
              <a:t>of</a:t>
            </a:r>
            <a:r>
              <a:rPr sz="2800" b="1" spc="-45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C8D86"/>
                </a:solidFill>
                <a:latin typeface="Arial"/>
                <a:cs typeface="Arial"/>
              </a:rPr>
              <a:t>the</a:t>
            </a:r>
            <a:r>
              <a:rPr sz="2800" b="1" spc="-45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C8D86"/>
                </a:solidFill>
                <a:latin typeface="Arial"/>
                <a:cs typeface="Arial"/>
              </a:rPr>
              <a:t>1972</a:t>
            </a:r>
            <a:r>
              <a:rPr sz="2800" b="1" spc="-45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8C8D86"/>
                </a:solidFill>
                <a:latin typeface="Arial"/>
                <a:cs typeface="Arial"/>
              </a:rPr>
              <a:t>Education Amendments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84000"/>
              </a:lnSpc>
              <a:spcBef>
                <a:spcPts val="1505"/>
              </a:spcBef>
            </a:pP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“No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person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in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the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191B0E"/>
                </a:solidFill>
                <a:latin typeface="Arial"/>
                <a:cs typeface="Arial"/>
              </a:rPr>
              <a:t>United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States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shall,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on</a:t>
            </a:r>
            <a:r>
              <a:rPr sz="3200" spc="-3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the</a:t>
            </a:r>
            <a:r>
              <a:rPr sz="3200" spc="-3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basis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sex,</a:t>
            </a:r>
            <a:r>
              <a:rPr sz="3200" spc="-3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be</a:t>
            </a:r>
            <a:r>
              <a:rPr sz="3200" spc="-4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excluded</a:t>
            </a:r>
            <a:r>
              <a:rPr sz="3200" spc="-3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191B0E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participation</a:t>
            </a:r>
            <a:r>
              <a:rPr sz="3200" spc="-4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in,</a:t>
            </a:r>
            <a:r>
              <a:rPr sz="3200" spc="-3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be</a:t>
            </a:r>
            <a:r>
              <a:rPr sz="3200" spc="-4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denied</a:t>
            </a:r>
            <a:r>
              <a:rPr sz="3200" spc="-4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benefits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of,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or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be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subjected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 to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discrimination</a:t>
            </a:r>
            <a:r>
              <a:rPr sz="3200" spc="-5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under</a:t>
            </a:r>
            <a:r>
              <a:rPr sz="3200" spc="-4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191B0E"/>
                </a:solidFill>
                <a:latin typeface="Arial"/>
                <a:cs typeface="Arial"/>
              </a:rPr>
              <a:t>any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education</a:t>
            </a:r>
            <a:r>
              <a:rPr sz="3200" spc="-4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program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or</a:t>
            </a:r>
            <a:r>
              <a:rPr sz="3200" spc="-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191B0E"/>
                </a:solidFill>
                <a:latin typeface="Arial"/>
                <a:cs typeface="Arial"/>
              </a:rPr>
              <a:t>activity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receiving</a:t>
            </a:r>
            <a:r>
              <a:rPr sz="3200" spc="-6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federal</a:t>
            </a:r>
            <a:r>
              <a:rPr sz="3200" spc="-5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191B0E"/>
                </a:solidFill>
                <a:latin typeface="Arial"/>
                <a:cs typeface="Arial"/>
              </a:rPr>
              <a:t>financial assistance.”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1061" y="1605788"/>
            <a:ext cx="4509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8C8D86"/>
                </a:solidFill>
                <a:latin typeface="Arial"/>
                <a:cs typeface="Arial"/>
              </a:rPr>
              <a:t>2020</a:t>
            </a:r>
            <a:r>
              <a:rPr sz="3000" b="1" spc="-50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C8D86"/>
                </a:solidFill>
                <a:latin typeface="Arial"/>
                <a:cs typeface="Arial"/>
              </a:rPr>
              <a:t>Title</a:t>
            </a:r>
            <a:r>
              <a:rPr sz="3000" b="1" spc="-50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C8D86"/>
                </a:solidFill>
                <a:latin typeface="Arial"/>
                <a:cs typeface="Arial"/>
              </a:rPr>
              <a:t>IX</a:t>
            </a:r>
            <a:r>
              <a:rPr sz="3000" b="1" spc="-45" dirty="0">
                <a:solidFill>
                  <a:srgbClr val="8C8D86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8C8D86"/>
                </a:solidFill>
                <a:latin typeface="Arial"/>
                <a:cs typeface="Arial"/>
              </a:rPr>
              <a:t>Regulations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7511" y="2837688"/>
            <a:ext cx="2301240" cy="23012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72304" y="6550152"/>
            <a:ext cx="4427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7F7F7F"/>
                </a:solidFill>
                <a:latin typeface="Franklin Gothic Book"/>
                <a:cs typeface="Franklin Gothic Book"/>
              </a:rPr>
              <a:t>Copyright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7F7F7F"/>
                </a:solidFill>
                <a:latin typeface="Franklin Gothic Book"/>
                <a:cs typeface="Franklin Gothic Book"/>
              </a:rPr>
              <a:t>©</a:t>
            </a:r>
            <a:r>
              <a:rPr sz="1100" spc="-5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2023</a:t>
            </a:r>
            <a:r>
              <a:rPr sz="1100" spc="-4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Rebecca</a:t>
            </a:r>
            <a:r>
              <a:rPr sz="1100" spc="-4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7F7F7F"/>
                </a:solidFill>
                <a:latin typeface="Franklin Gothic Book"/>
                <a:cs typeface="Franklin Gothic Book"/>
              </a:rPr>
              <a:t>Leitman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Franklin Gothic Book"/>
                <a:cs typeface="Franklin Gothic Book"/>
              </a:rPr>
              <a:t>Veidlinger, </a:t>
            </a:r>
            <a:r>
              <a:rPr sz="1100" spc="-20" dirty="0">
                <a:solidFill>
                  <a:srgbClr val="7F7F7F"/>
                </a:solidFill>
                <a:latin typeface="Franklin Gothic Book"/>
                <a:cs typeface="Franklin Gothic Book"/>
              </a:rPr>
              <a:t>Esq.,</a:t>
            </a:r>
            <a:r>
              <a:rPr sz="1100" spc="-2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7F7F7F"/>
                </a:solidFill>
                <a:latin typeface="Franklin Gothic Book"/>
                <a:cs typeface="Franklin Gothic Book"/>
              </a:rPr>
              <a:t>PLLC.</a:t>
            </a:r>
            <a:r>
              <a:rPr sz="1100" spc="2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Franklin Gothic Book"/>
                <a:cs typeface="Franklin Gothic Book"/>
              </a:rPr>
              <a:t>All</a:t>
            </a:r>
            <a:r>
              <a:rPr sz="1100" spc="-35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Franklin Gothic Book"/>
                <a:cs typeface="Franklin Gothic Book"/>
              </a:rPr>
              <a:t>rights</a:t>
            </a:r>
            <a:r>
              <a:rPr sz="1100" spc="-40" dirty="0">
                <a:solidFill>
                  <a:srgbClr val="7F7F7F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Franklin Gothic Book"/>
                <a:cs typeface="Franklin Gothic Book"/>
              </a:rPr>
              <a:t>reserved.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24" y="669036"/>
            <a:ext cx="8703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Open Sans SemiBold"/>
                <a:cs typeface="Open Sans SemiBold"/>
              </a:rPr>
              <a:t>Definition</a:t>
            </a:r>
            <a:r>
              <a:rPr b="1" spc="-100" dirty="0">
                <a:latin typeface="Open Sans SemiBold"/>
                <a:cs typeface="Open Sans SemiBold"/>
              </a:rPr>
              <a:t> </a:t>
            </a:r>
            <a:r>
              <a:rPr b="1" dirty="0">
                <a:latin typeface="Open Sans SemiBold"/>
                <a:cs typeface="Open Sans SemiBold"/>
              </a:rPr>
              <a:t>of</a:t>
            </a:r>
            <a:r>
              <a:rPr b="1" spc="-85" dirty="0">
                <a:latin typeface="Open Sans SemiBold"/>
                <a:cs typeface="Open Sans SemiBold"/>
              </a:rPr>
              <a:t> </a:t>
            </a:r>
            <a:r>
              <a:rPr b="1" dirty="0">
                <a:latin typeface="Open Sans SemiBold"/>
                <a:cs typeface="Open Sans SemiBold"/>
              </a:rPr>
              <a:t>Sexual</a:t>
            </a:r>
            <a:r>
              <a:rPr b="1" spc="-95" dirty="0">
                <a:latin typeface="Open Sans SemiBold"/>
                <a:cs typeface="Open Sans SemiBold"/>
              </a:rPr>
              <a:t> </a:t>
            </a:r>
            <a:r>
              <a:rPr b="1" spc="-10" dirty="0">
                <a:latin typeface="Open Sans SemiBold"/>
                <a:cs typeface="Open Sans SemiBold"/>
              </a:rPr>
              <a:t>Harassment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Sexual</a:t>
            </a:r>
            <a:r>
              <a:rPr spc="-55" dirty="0"/>
              <a:t> </a:t>
            </a:r>
            <a:r>
              <a:rPr spc="-10" dirty="0"/>
              <a:t>harassment</a:t>
            </a:r>
            <a:r>
              <a:rPr spc="-55" dirty="0"/>
              <a:t> </a:t>
            </a:r>
            <a:r>
              <a:rPr dirty="0"/>
              <a:t>means</a:t>
            </a:r>
            <a:r>
              <a:rPr spc="-55" dirty="0"/>
              <a:t> </a:t>
            </a:r>
            <a:r>
              <a:rPr dirty="0"/>
              <a:t>conduct</a:t>
            </a:r>
            <a:r>
              <a:rPr spc="-5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basis</a:t>
            </a:r>
            <a:r>
              <a:rPr spc="-5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sex</a:t>
            </a:r>
            <a:r>
              <a:rPr spc="-5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dirty="0"/>
              <a:t>satisfies</a:t>
            </a:r>
            <a:r>
              <a:rPr spc="-55" dirty="0"/>
              <a:t> </a:t>
            </a:r>
            <a:r>
              <a:rPr dirty="0"/>
              <a:t>one</a:t>
            </a:r>
            <a:r>
              <a:rPr spc="-45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more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25" dirty="0"/>
              <a:t>the </a:t>
            </a:r>
            <a:r>
              <a:rPr spc="-10" dirty="0"/>
              <a:t>following:</a:t>
            </a:r>
          </a:p>
          <a:p>
            <a:pPr marL="469265" marR="713740" indent="-457200">
              <a:lnSpc>
                <a:spcPct val="100800"/>
              </a:lnSpc>
              <a:buAutoNum type="arabicParenR"/>
              <a:tabLst>
                <a:tab pos="469265" algn="l"/>
              </a:tabLst>
            </a:pPr>
            <a:r>
              <a:rPr dirty="0"/>
              <a:t>An</a:t>
            </a:r>
            <a:r>
              <a:rPr spc="-65" dirty="0"/>
              <a:t> </a:t>
            </a:r>
            <a:r>
              <a:rPr dirty="0"/>
              <a:t>employee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recipient</a:t>
            </a:r>
            <a:r>
              <a:rPr spc="-70" dirty="0"/>
              <a:t> </a:t>
            </a:r>
            <a:r>
              <a:rPr dirty="0"/>
              <a:t>conditioning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provision</a:t>
            </a:r>
            <a:r>
              <a:rPr spc="-6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dirty="0"/>
              <a:t>aid,</a:t>
            </a:r>
            <a:r>
              <a:rPr spc="-65" dirty="0"/>
              <a:t> </a:t>
            </a:r>
            <a:r>
              <a:rPr dirty="0"/>
              <a:t>benefit,</a:t>
            </a:r>
            <a:r>
              <a:rPr spc="-65" dirty="0"/>
              <a:t> </a:t>
            </a:r>
            <a:r>
              <a:rPr spc="-25" dirty="0"/>
              <a:t>or </a:t>
            </a:r>
            <a:r>
              <a:rPr dirty="0"/>
              <a:t>service</a:t>
            </a:r>
            <a:r>
              <a:rPr spc="-5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recipient</a:t>
            </a:r>
            <a:r>
              <a:rPr spc="-6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dirty="0"/>
              <a:t>an</a:t>
            </a:r>
            <a:r>
              <a:rPr spc="-55" dirty="0"/>
              <a:t> </a:t>
            </a:r>
            <a:r>
              <a:rPr spc="-20" dirty="0"/>
              <a:t>individual’s</a:t>
            </a:r>
            <a:r>
              <a:rPr spc="-60" dirty="0"/>
              <a:t> </a:t>
            </a:r>
            <a:r>
              <a:rPr dirty="0"/>
              <a:t>participation</a:t>
            </a:r>
            <a:r>
              <a:rPr spc="-5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unwelcome</a:t>
            </a:r>
            <a:r>
              <a:rPr spc="-55" dirty="0"/>
              <a:t> </a:t>
            </a:r>
            <a:r>
              <a:rPr spc="-10" dirty="0"/>
              <a:t>sexual conduct;</a:t>
            </a:r>
          </a:p>
          <a:p>
            <a:pPr marL="469265" marR="5080" indent="-457200">
              <a:lnSpc>
                <a:spcPts val="2880"/>
              </a:lnSpc>
              <a:spcBef>
                <a:spcPts val="25"/>
              </a:spcBef>
              <a:buAutoNum type="arabicParenR"/>
              <a:tabLst>
                <a:tab pos="469265" algn="l"/>
              </a:tabLst>
            </a:pPr>
            <a:r>
              <a:rPr dirty="0"/>
              <a:t>Unwelcome</a:t>
            </a:r>
            <a:r>
              <a:rPr spc="-65" dirty="0"/>
              <a:t> </a:t>
            </a:r>
            <a:r>
              <a:rPr dirty="0"/>
              <a:t>conduct</a:t>
            </a:r>
            <a:r>
              <a:rPr spc="-75" dirty="0"/>
              <a:t> </a:t>
            </a:r>
            <a:r>
              <a:rPr dirty="0"/>
              <a:t>determined</a:t>
            </a:r>
            <a:r>
              <a:rPr spc="-70" dirty="0"/>
              <a:t> </a:t>
            </a:r>
            <a:r>
              <a:rPr dirty="0"/>
              <a:t>by</a:t>
            </a:r>
            <a:r>
              <a:rPr spc="-6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reasonable</a:t>
            </a:r>
            <a:r>
              <a:rPr spc="-65" dirty="0"/>
              <a:t> </a:t>
            </a:r>
            <a:r>
              <a:rPr dirty="0"/>
              <a:t>person</a:t>
            </a:r>
            <a:r>
              <a:rPr spc="-6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so</a:t>
            </a:r>
            <a:r>
              <a:rPr spc="-70" dirty="0"/>
              <a:t> </a:t>
            </a:r>
            <a:r>
              <a:rPr spc="-10" dirty="0"/>
              <a:t>severe, </a:t>
            </a:r>
            <a:r>
              <a:rPr dirty="0"/>
              <a:t>pervasive,</a:t>
            </a:r>
            <a:r>
              <a:rPr spc="-7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objectively</a:t>
            </a:r>
            <a:r>
              <a:rPr spc="-65" dirty="0"/>
              <a:t> </a:t>
            </a:r>
            <a:r>
              <a:rPr spc="-10" dirty="0"/>
              <a:t>offensive</a:t>
            </a:r>
            <a:r>
              <a:rPr spc="-65" dirty="0"/>
              <a:t> </a:t>
            </a:r>
            <a:r>
              <a:rPr dirty="0"/>
              <a:t>that</a:t>
            </a:r>
            <a:r>
              <a:rPr spc="-70" dirty="0"/>
              <a:t> </a:t>
            </a:r>
            <a:r>
              <a:rPr dirty="0"/>
              <a:t>it</a:t>
            </a:r>
            <a:r>
              <a:rPr spc="-75" dirty="0"/>
              <a:t> </a:t>
            </a:r>
            <a:r>
              <a:rPr spc="-10" dirty="0"/>
              <a:t>effectively</a:t>
            </a:r>
            <a:r>
              <a:rPr spc="-65" dirty="0"/>
              <a:t> </a:t>
            </a:r>
            <a:r>
              <a:rPr dirty="0"/>
              <a:t>denies</a:t>
            </a:r>
            <a:r>
              <a:rPr spc="-7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person</a:t>
            </a:r>
            <a:r>
              <a:rPr spc="-70" dirty="0"/>
              <a:t> </a:t>
            </a:r>
            <a:r>
              <a:rPr dirty="0"/>
              <a:t>equal</a:t>
            </a:r>
            <a:r>
              <a:rPr spc="-70" dirty="0"/>
              <a:t> </a:t>
            </a:r>
            <a:r>
              <a:rPr spc="-10" dirty="0"/>
              <a:t>access</a:t>
            </a:r>
          </a:p>
          <a:p>
            <a:pPr marL="469265">
              <a:lnSpc>
                <a:spcPts val="2810"/>
              </a:lnSpc>
            </a:pPr>
            <a:r>
              <a:rPr dirty="0"/>
              <a:t>to</a:t>
            </a:r>
            <a:r>
              <a:rPr spc="-7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recipient’s</a:t>
            </a:r>
            <a:r>
              <a:rPr spc="-70" dirty="0"/>
              <a:t> </a:t>
            </a:r>
            <a:r>
              <a:rPr dirty="0"/>
              <a:t>education</a:t>
            </a:r>
            <a:r>
              <a:rPr spc="-65" dirty="0"/>
              <a:t> </a:t>
            </a:r>
            <a:r>
              <a:rPr spc="-10" dirty="0"/>
              <a:t>program</a:t>
            </a:r>
            <a:r>
              <a:rPr spc="-70" dirty="0"/>
              <a:t> </a:t>
            </a:r>
            <a:r>
              <a:rPr dirty="0"/>
              <a:t>or</a:t>
            </a:r>
            <a:r>
              <a:rPr spc="-65" dirty="0"/>
              <a:t> </a:t>
            </a:r>
            <a:r>
              <a:rPr dirty="0"/>
              <a:t>activity;</a:t>
            </a:r>
            <a:r>
              <a:rPr spc="-70" dirty="0"/>
              <a:t> </a:t>
            </a:r>
            <a:r>
              <a:rPr spc="-25" dirty="0"/>
              <a:t>or</a:t>
            </a:r>
          </a:p>
          <a:p>
            <a:pPr marL="469265" marR="706755" indent="-457200">
              <a:lnSpc>
                <a:spcPct val="100800"/>
              </a:lnSpc>
              <a:buAutoNum type="arabicParenR" startAt="3"/>
              <a:tabLst>
                <a:tab pos="469265" algn="l"/>
              </a:tabLst>
            </a:pPr>
            <a:r>
              <a:rPr dirty="0"/>
              <a:t>“Sexual</a:t>
            </a:r>
            <a:r>
              <a:rPr spc="-55" dirty="0"/>
              <a:t> </a:t>
            </a:r>
            <a:r>
              <a:rPr dirty="0"/>
              <a:t>assault”</a:t>
            </a:r>
            <a:r>
              <a:rPr spc="-5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defined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20</a:t>
            </a:r>
            <a:r>
              <a:rPr spc="-55" dirty="0"/>
              <a:t> </a:t>
            </a:r>
            <a:r>
              <a:rPr spc="-10" dirty="0"/>
              <a:t>U.S.C.</a:t>
            </a:r>
            <a:r>
              <a:rPr spc="-55" dirty="0"/>
              <a:t> </a:t>
            </a:r>
            <a:r>
              <a:rPr dirty="0"/>
              <a:t>1092(f)(6)(A)(v),</a:t>
            </a:r>
            <a:r>
              <a:rPr spc="-50" dirty="0"/>
              <a:t> </a:t>
            </a:r>
            <a:r>
              <a:rPr spc="-20" dirty="0"/>
              <a:t>“dating</a:t>
            </a:r>
            <a:r>
              <a:rPr spc="-50" dirty="0"/>
              <a:t> </a:t>
            </a:r>
            <a:r>
              <a:rPr dirty="0"/>
              <a:t>violence”</a:t>
            </a:r>
            <a:r>
              <a:rPr spc="-50" dirty="0"/>
              <a:t> </a:t>
            </a:r>
            <a:r>
              <a:rPr spc="-25" dirty="0"/>
              <a:t>as </a:t>
            </a:r>
            <a:r>
              <a:rPr dirty="0"/>
              <a:t>defined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34</a:t>
            </a:r>
            <a:r>
              <a:rPr spc="-55" dirty="0"/>
              <a:t> </a:t>
            </a:r>
            <a:r>
              <a:rPr spc="-10" dirty="0"/>
              <a:t>U.S.C.</a:t>
            </a:r>
            <a:r>
              <a:rPr spc="-60" dirty="0"/>
              <a:t> </a:t>
            </a:r>
            <a:r>
              <a:rPr dirty="0"/>
              <a:t>12291(a)(10),</a:t>
            </a:r>
            <a:r>
              <a:rPr spc="-50" dirty="0"/>
              <a:t> </a:t>
            </a:r>
            <a:r>
              <a:rPr spc="-10" dirty="0"/>
              <a:t>“domestic</a:t>
            </a:r>
            <a:r>
              <a:rPr spc="-60" dirty="0"/>
              <a:t> </a:t>
            </a:r>
            <a:r>
              <a:rPr dirty="0"/>
              <a:t>violence”</a:t>
            </a:r>
            <a:r>
              <a:rPr spc="-55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defined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34</a:t>
            </a:r>
            <a:r>
              <a:rPr spc="-55" dirty="0"/>
              <a:t> </a:t>
            </a:r>
            <a:r>
              <a:rPr spc="-10" dirty="0"/>
              <a:t>U.S.C. </a:t>
            </a:r>
            <a:r>
              <a:rPr dirty="0"/>
              <a:t>12291(a)(8),</a:t>
            </a:r>
            <a:r>
              <a:rPr spc="-50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“stalking”</a:t>
            </a:r>
            <a:r>
              <a:rPr spc="-50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defined</a:t>
            </a:r>
            <a:r>
              <a:rPr spc="-5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34</a:t>
            </a:r>
            <a:r>
              <a:rPr spc="-50" dirty="0"/>
              <a:t> </a:t>
            </a:r>
            <a:r>
              <a:rPr spc="-10" dirty="0"/>
              <a:t>U.S.C.</a:t>
            </a:r>
            <a:r>
              <a:rPr spc="-55" dirty="0"/>
              <a:t> </a:t>
            </a:r>
            <a:r>
              <a:rPr spc="-10" dirty="0"/>
              <a:t>12291(a)(30).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23" y="669036"/>
            <a:ext cx="982475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Open Sans SemiBold"/>
                <a:cs typeface="Open Sans SemiBold"/>
              </a:rPr>
              <a:t>Definition</a:t>
            </a:r>
            <a:r>
              <a:rPr b="1" spc="-100" dirty="0">
                <a:latin typeface="Open Sans SemiBold"/>
                <a:cs typeface="Open Sans SemiBold"/>
              </a:rPr>
              <a:t> </a:t>
            </a:r>
            <a:r>
              <a:rPr b="1" dirty="0">
                <a:latin typeface="Open Sans SemiBold"/>
                <a:cs typeface="Open Sans SemiBold"/>
              </a:rPr>
              <a:t>of</a:t>
            </a:r>
            <a:r>
              <a:rPr b="1" spc="-85" dirty="0">
                <a:latin typeface="Open Sans SemiBold"/>
                <a:cs typeface="Open Sans SemiBold"/>
              </a:rPr>
              <a:t> </a:t>
            </a:r>
            <a:r>
              <a:rPr b="1" dirty="0">
                <a:latin typeface="Open Sans SemiBold"/>
                <a:cs typeface="Open Sans SemiBold"/>
              </a:rPr>
              <a:t>Sexual</a:t>
            </a:r>
            <a:r>
              <a:rPr b="1" spc="-95" dirty="0">
                <a:latin typeface="Open Sans SemiBold"/>
                <a:cs typeface="Open Sans SemiBold"/>
              </a:rPr>
              <a:t> </a:t>
            </a:r>
            <a:r>
              <a:rPr b="1" spc="-10" dirty="0">
                <a:latin typeface="Open Sans SemiBold"/>
                <a:cs typeface="Open Sans SemiBold"/>
              </a:rPr>
              <a:t>Harassment</a:t>
            </a:r>
            <a:r>
              <a:rPr lang="en-US" b="1" spc="-10" dirty="0">
                <a:latin typeface="Open Sans SemiBold"/>
                <a:cs typeface="Open Sans SemiBold"/>
              </a:rPr>
              <a:t> (2)</a:t>
            </a:r>
            <a:endParaRPr b="1" spc="-10" dirty="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Sexual</a:t>
            </a:r>
            <a:r>
              <a:rPr spc="-55" dirty="0"/>
              <a:t> </a:t>
            </a:r>
            <a:r>
              <a:rPr spc="-10" dirty="0"/>
              <a:t>harassment</a:t>
            </a:r>
            <a:r>
              <a:rPr spc="-55" dirty="0"/>
              <a:t> </a:t>
            </a:r>
            <a:r>
              <a:rPr dirty="0"/>
              <a:t>means</a:t>
            </a:r>
            <a:r>
              <a:rPr spc="-55" dirty="0"/>
              <a:t> </a:t>
            </a:r>
            <a:r>
              <a:rPr dirty="0"/>
              <a:t>conduct</a:t>
            </a:r>
            <a:r>
              <a:rPr spc="-5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basis</a:t>
            </a:r>
            <a:r>
              <a:rPr spc="-5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sex</a:t>
            </a:r>
            <a:r>
              <a:rPr spc="-5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dirty="0"/>
              <a:t>satisfies</a:t>
            </a:r>
            <a:r>
              <a:rPr spc="-55" dirty="0"/>
              <a:t> </a:t>
            </a:r>
            <a:r>
              <a:rPr dirty="0"/>
              <a:t>one</a:t>
            </a:r>
            <a:r>
              <a:rPr spc="-45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more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25" dirty="0"/>
              <a:t>the </a:t>
            </a:r>
            <a:r>
              <a:rPr spc="-10" dirty="0"/>
              <a:t>following:</a:t>
            </a:r>
          </a:p>
          <a:p>
            <a:pPr marL="469265" marR="713740" indent="-457200">
              <a:lnSpc>
                <a:spcPct val="100800"/>
              </a:lnSpc>
              <a:buAutoNum type="arabicParenR"/>
              <a:tabLst>
                <a:tab pos="469265" algn="l"/>
              </a:tabLst>
            </a:pPr>
            <a:r>
              <a:rPr dirty="0">
                <a:solidFill>
                  <a:srgbClr val="A6A6A6"/>
                </a:solidFill>
              </a:rPr>
              <a:t>An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employee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of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the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recipient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conditioning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the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provision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of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an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aid,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benefit,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spc="-25" dirty="0">
                <a:solidFill>
                  <a:srgbClr val="A6A6A6"/>
                </a:solidFill>
              </a:rPr>
              <a:t>or </a:t>
            </a:r>
            <a:r>
              <a:rPr dirty="0">
                <a:solidFill>
                  <a:srgbClr val="A6A6A6"/>
                </a:solidFill>
              </a:rPr>
              <a:t>service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of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the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recipient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20" dirty="0">
                <a:solidFill>
                  <a:srgbClr val="A6A6A6"/>
                </a:solidFill>
              </a:rPr>
              <a:t>individual’s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participation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in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unwelcome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sexual conduct;</a:t>
            </a:r>
          </a:p>
          <a:p>
            <a:pPr marL="469265" marR="5080" indent="-457200">
              <a:lnSpc>
                <a:spcPts val="2880"/>
              </a:lnSpc>
              <a:spcBef>
                <a:spcPts val="25"/>
              </a:spcBef>
              <a:buAutoNum type="arabicParenR"/>
              <a:tabLst>
                <a:tab pos="469265" algn="l"/>
              </a:tabLst>
            </a:pPr>
            <a:r>
              <a:rPr dirty="0">
                <a:solidFill>
                  <a:srgbClr val="A6A6A6"/>
                </a:solidFill>
              </a:rPr>
              <a:t>Unwelcome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conduct</a:t>
            </a:r>
            <a:r>
              <a:rPr spc="-7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determined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by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reasonable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person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to</a:t>
            </a:r>
            <a:r>
              <a:rPr spc="-7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be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so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severe, </a:t>
            </a:r>
            <a:r>
              <a:rPr dirty="0">
                <a:solidFill>
                  <a:srgbClr val="A6A6A6"/>
                </a:solidFill>
              </a:rPr>
              <a:t>pervasive,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and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objectively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offensive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that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it</a:t>
            </a:r>
            <a:r>
              <a:rPr spc="-7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effectively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denies</a:t>
            </a:r>
            <a:r>
              <a:rPr spc="-7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person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equal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access</a:t>
            </a:r>
          </a:p>
          <a:p>
            <a:pPr marL="469265">
              <a:lnSpc>
                <a:spcPts val="2810"/>
              </a:lnSpc>
            </a:pPr>
            <a:r>
              <a:rPr dirty="0">
                <a:solidFill>
                  <a:srgbClr val="A6A6A6"/>
                </a:solidFill>
              </a:rPr>
              <a:t>to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the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recipient’s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education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program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or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activity;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spc="-25" dirty="0">
                <a:solidFill>
                  <a:srgbClr val="A6A6A6"/>
                </a:solidFill>
              </a:rPr>
              <a:t>or</a:t>
            </a:r>
          </a:p>
          <a:p>
            <a:pPr marL="469265" marR="706755" indent="-457200">
              <a:lnSpc>
                <a:spcPct val="100800"/>
              </a:lnSpc>
              <a:buAutoNum type="arabicParenR" startAt="3"/>
              <a:tabLst>
                <a:tab pos="469265" algn="l"/>
              </a:tabLst>
            </a:pPr>
            <a:r>
              <a:rPr dirty="0"/>
              <a:t>“Sexual</a:t>
            </a:r>
            <a:r>
              <a:rPr spc="-55" dirty="0"/>
              <a:t> </a:t>
            </a:r>
            <a:r>
              <a:rPr dirty="0"/>
              <a:t>assault”</a:t>
            </a:r>
            <a:r>
              <a:rPr spc="-5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defined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20</a:t>
            </a:r>
            <a:r>
              <a:rPr spc="-55" dirty="0"/>
              <a:t> </a:t>
            </a:r>
            <a:r>
              <a:rPr spc="-10" dirty="0"/>
              <a:t>U.S.C.</a:t>
            </a:r>
            <a:r>
              <a:rPr spc="-55" dirty="0"/>
              <a:t> </a:t>
            </a:r>
            <a:r>
              <a:rPr dirty="0"/>
              <a:t>1092(f)(6)(A)(v),</a:t>
            </a:r>
            <a:r>
              <a:rPr spc="-50" dirty="0"/>
              <a:t> </a:t>
            </a:r>
            <a:r>
              <a:rPr spc="-20" dirty="0"/>
              <a:t>“dating</a:t>
            </a:r>
            <a:r>
              <a:rPr spc="-50" dirty="0"/>
              <a:t> </a:t>
            </a:r>
            <a:r>
              <a:rPr dirty="0"/>
              <a:t>violence”</a:t>
            </a:r>
            <a:r>
              <a:rPr spc="-50" dirty="0"/>
              <a:t> </a:t>
            </a:r>
            <a:r>
              <a:rPr spc="-25" dirty="0"/>
              <a:t>as </a:t>
            </a:r>
            <a:r>
              <a:rPr dirty="0"/>
              <a:t>defined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34</a:t>
            </a:r>
            <a:r>
              <a:rPr spc="-55" dirty="0"/>
              <a:t> </a:t>
            </a:r>
            <a:r>
              <a:rPr spc="-10" dirty="0"/>
              <a:t>U.S.C.</a:t>
            </a:r>
            <a:r>
              <a:rPr spc="-60" dirty="0"/>
              <a:t> </a:t>
            </a:r>
            <a:r>
              <a:rPr dirty="0"/>
              <a:t>12291(a)(10),</a:t>
            </a:r>
            <a:r>
              <a:rPr spc="-50" dirty="0"/>
              <a:t> </a:t>
            </a:r>
            <a:r>
              <a:rPr spc="-10" dirty="0"/>
              <a:t>“domestic</a:t>
            </a:r>
            <a:r>
              <a:rPr spc="-60" dirty="0"/>
              <a:t> </a:t>
            </a:r>
            <a:r>
              <a:rPr dirty="0"/>
              <a:t>violence”</a:t>
            </a:r>
            <a:r>
              <a:rPr spc="-55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defined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34</a:t>
            </a:r>
            <a:r>
              <a:rPr spc="-55" dirty="0"/>
              <a:t> </a:t>
            </a:r>
            <a:r>
              <a:rPr spc="-10" dirty="0"/>
              <a:t>U.S.C. </a:t>
            </a:r>
            <a:r>
              <a:rPr dirty="0"/>
              <a:t>12291(a)(8),</a:t>
            </a:r>
            <a:r>
              <a:rPr spc="-50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“stalking”</a:t>
            </a:r>
            <a:r>
              <a:rPr spc="-50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defined</a:t>
            </a:r>
            <a:r>
              <a:rPr spc="-5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34</a:t>
            </a:r>
            <a:r>
              <a:rPr spc="-50" dirty="0"/>
              <a:t> </a:t>
            </a:r>
            <a:r>
              <a:rPr spc="-10" dirty="0"/>
              <a:t>U.S.C.</a:t>
            </a:r>
            <a:r>
              <a:rPr spc="-55" dirty="0"/>
              <a:t> </a:t>
            </a:r>
            <a:r>
              <a:rPr spc="-10" dirty="0"/>
              <a:t>12291(a)(30).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24" y="669036"/>
            <a:ext cx="1051307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Open Sans SemiBold"/>
                <a:cs typeface="Open Sans SemiBold"/>
              </a:rPr>
              <a:t>Definition</a:t>
            </a:r>
            <a:r>
              <a:rPr b="1" spc="-100" dirty="0">
                <a:latin typeface="Open Sans SemiBold"/>
                <a:cs typeface="Open Sans SemiBold"/>
              </a:rPr>
              <a:t> </a:t>
            </a:r>
            <a:r>
              <a:rPr b="1" dirty="0">
                <a:latin typeface="Open Sans SemiBold"/>
                <a:cs typeface="Open Sans SemiBold"/>
              </a:rPr>
              <a:t>of</a:t>
            </a:r>
            <a:r>
              <a:rPr b="1" spc="-85" dirty="0">
                <a:latin typeface="Open Sans SemiBold"/>
                <a:cs typeface="Open Sans SemiBold"/>
              </a:rPr>
              <a:t> </a:t>
            </a:r>
            <a:r>
              <a:rPr b="1" dirty="0">
                <a:latin typeface="Open Sans SemiBold"/>
                <a:cs typeface="Open Sans SemiBold"/>
              </a:rPr>
              <a:t>Sexual</a:t>
            </a:r>
            <a:r>
              <a:rPr b="1" spc="-95" dirty="0">
                <a:latin typeface="Open Sans SemiBold"/>
                <a:cs typeface="Open Sans SemiBold"/>
              </a:rPr>
              <a:t> </a:t>
            </a:r>
            <a:r>
              <a:rPr b="1" spc="-10" dirty="0">
                <a:latin typeface="Open Sans SemiBold"/>
                <a:cs typeface="Open Sans SemiBold"/>
              </a:rPr>
              <a:t>Harassment</a:t>
            </a:r>
            <a:r>
              <a:rPr lang="en-US" b="1" spc="-10" dirty="0">
                <a:latin typeface="Open Sans SemiBold"/>
                <a:cs typeface="Open Sans SemiBold"/>
              </a:rPr>
              <a:t> (3)</a:t>
            </a:r>
            <a:endParaRPr b="1" spc="-10" dirty="0">
              <a:latin typeface="Open Sans SemiBold"/>
              <a:cs typeface="Open Sans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Sexual</a:t>
            </a:r>
            <a:r>
              <a:rPr spc="-55" dirty="0"/>
              <a:t> </a:t>
            </a:r>
            <a:r>
              <a:rPr spc="-10" dirty="0"/>
              <a:t>harassment</a:t>
            </a:r>
            <a:r>
              <a:rPr spc="-55" dirty="0"/>
              <a:t> </a:t>
            </a:r>
            <a:r>
              <a:rPr dirty="0"/>
              <a:t>means</a:t>
            </a:r>
            <a:r>
              <a:rPr spc="-55" dirty="0"/>
              <a:t> </a:t>
            </a:r>
            <a:r>
              <a:rPr dirty="0"/>
              <a:t>conduct</a:t>
            </a:r>
            <a:r>
              <a:rPr spc="-5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basis</a:t>
            </a:r>
            <a:r>
              <a:rPr spc="-5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sex</a:t>
            </a:r>
            <a:r>
              <a:rPr spc="-5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dirty="0"/>
              <a:t>satisfies</a:t>
            </a:r>
            <a:r>
              <a:rPr spc="-55" dirty="0"/>
              <a:t> </a:t>
            </a:r>
            <a:r>
              <a:rPr dirty="0"/>
              <a:t>one</a:t>
            </a:r>
            <a:r>
              <a:rPr spc="-45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more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25" dirty="0"/>
              <a:t>the </a:t>
            </a:r>
            <a:r>
              <a:rPr spc="-10" dirty="0"/>
              <a:t>following:</a:t>
            </a:r>
          </a:p>
          <a:p>
            <a:pPr marL="469265" marR="705485" indent="-457200">
              <a:lnSpc>
                <a:spcPct val="100800"/>
              </a:lnSpc>
              <a:buAutoNum type="arabicParenR"/>
              <a:tabLst>
                <a:tab pos="469265" algn="l"/>
              </a:tabLst>
            </a:pPr>
            <a:r>
              <a:rPr dirty="0">
                <a:solidFill>
                  <a:srgbClr val="A6A6A6"/>
                </a:solidFill>
              </a:rPr>
              <a:t>An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employee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of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the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recipient</a:t>
            </a:r>
            <a:r>
              <a:rPr spc="-7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conditioning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the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provision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of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an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aid,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benefit,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spc="-25" dirty="0">
                <a:solidFill>
                  <a:srgbClr val="A6A6A6"/>
                </a:solidFill>
              </a:rPr>
              <a:t>or </a:t>
            </a:r>
            <a:r>
              <a:rPr dirty="0">
                <a:solidFill>
                  <a:srgbClr val="A6A6A6"/>
                </a:solidFill>
              </a:rPr>
              <a:t>service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of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the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recipient</a:t>
            </a:r>
            <a:r>
              <a:rPr spc="-6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20" dirty="0">
                <a:solidFill>
                  <a:srgbClr val="A6A6A6"/>
                </a:solidFill>
              </a:rPr>
              <a:t>individual’s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participation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in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unwelcome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sexual conduct;</a:t>
            </a:r>
          </a:p>
          <a:p>
            <a:pPr marL="469265" marR="694055" indent="-457200">
              <a:lnSpc>
                <a:spcPts val="2880"/>
              </a:lnSpc>
              <a:spcBef>
                <a:spcPts val="25"/>
              </a:spcBef>
              <a:buAutoNum type="arabicParenR"/>
              <a:tabLst>
                <a:tab pos="469265" algn="l"/>
              </a:tabLst>
            </a:pPr>
            <a:r>
              <a:rPr dirty="0">
                <a:solidFill>
                  <a:srgbClr val="0D0D0D"/>
                </a:solidFill>
              </a:rPr>
              <a:t>Unwelcome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conduct</a:t>
            </a:r>
            <a:r>
              <a:rPr spc="-7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determined</a:t>
            </a:r>
            <a:r>
              <a:rPr spc="-7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by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</a:t>
            </a:r>
            <a:r>
              <a:rPr spc="-7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reasonable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person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to</a:t>
            </a:r>
            <a:r>
              <a:rPr spc="-7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be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so</a:t>
            </a:r>
            <a:r>
              <a:rPr spc="-70" dirty="0">
                <a:solidFill>
                  <a:srgbClr val="0D0D0D"/>
                </a:solidFill>
              </a:rPr>
              <a:t> </a:t>
            </a:r>
            <a:r>
              <a:rPr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severe</a:t>
            </a:r>
            <a:r>
              <a:rPr spc="-10" dirty="0">
                <a:solidFill>
                  <a:srgbClr val="0D0D0D"/>
                </a:solidFill>
              </a:rPr>
              <a:t>, </a:t>
            </a:r>
            <a:r>
              <a:rPr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pervasive</a:t>
            </a:r>
            <a:r>
              <a:rPr dirty="0">
                <a:solidFill>
                  <a:srgbClr val="0D0D0D"/>
                </a:solidFill>
              </a:rPr>
              <a:t>,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and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objectively</a:t>
            </a:r>
            <a:r>
              <a:rPr b="1" u="heavy" spc="-6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offensive</a:t>
            </a:r>
            <a:r>
              <a:rPr b="1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D0D0D"/>
                </a:solidFill>
              </a:rPr>
              <a:t>that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it</a:t>
            </a:r>
            <a:r>
              <a:rPr spc="-70" dirty="0">
                <a:solidFill>
                  <a:srgbClr val="0D0D0D"/>
                </a:solidFill>
              </a:rPr>
              <a:t> </a:t>
            </a:r>
            <a:r>
              <a:rPr spc="-10" dirty="0">
                <a:solidFill>
                  <a:srgbClr val="0D0D0D"/>
                </a:solidFill>
              </a:rPr>
              <a:t>effectively</a:t>
            </a:r>
            <a:r>
              <a:rPr spc="-70" dirty="0">
                <a:solidFill>
                  <a:srgbClr val="0D0D0D"/>
                </a:solidFill>
              </a:rPr>
              <a:t> </a:t>
            </a:r>
            <a:r>
              <a:rPr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denies</a:t>
            </a:r>
            <a:r>
              <a:rPr b="1" u="heavy" spc="-5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a</a:t>
            </a:r>
            <a:r>
              <a:rPr b="1" u="heavy" spc="-6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person</a:t>
            </a:r>
            <a:r>
              <a:rPr b="1" u="heavy" spc="-7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equal</a:t>
            </a:r>
          </a:p>
          <a:p>
            <a:pPr marL="469265">
              <a:lnSpc>
                <a:spcPts val="2810"/>
              </a:lnSpc>
            </a:pPr>
            <a:r>
              <a:rPr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access</a:t>
            </a:r>
            <a:r>
              <a:rPr b="1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D0D0D"/>
                </a:solidFill>
              </a:rPr>
              <a:t>to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the</a:t>
            </a:r>
            <a:r>
              <a:rPr spc="-60" dirty="0">
                <a:solidFill>
                  <a:srgbClr val="0D0D0D"/>
                </a:solidFill>
              </a:rPr>
              <a:t> </a:t>
            </a:r>
            <a:r>
              <a:rPr spc="-10" dirty="0">
                <a:solidFill>
                  <a:srgbClr val="0D0D0D"/>
                </a:solidFill>
              </a:rPr>
              <a:t>recipient’s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education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spc="-10" dirty="0">
                <a:solidFill>
                  <a:srgbClr val="0D0D0D"/>
                </a:solidFill>
              </a:rPr>
              <a:t>program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or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activity;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spc="-25" dirty="0">
                <a:solidFill>
                  <a:srgbClr val="0D0D0D"/>
                </a:solidFill>
              </a:rPr>
              <a:t>or</a:t>
            </a:r>
          </a:p>
          <a:p>
            <a:pPr marL="469265" marR="698500" indent="-457200">
              <a:lnSpc>
                <a:spcPct val="100800"/>
              </a:lnSpc>
              <a:buAutoNum type="arabicParenR" startAt="3"/>
              <a:tabLst>
                <a:tab pos="469265" algn="l"/>
              </a:tabLst>
            </a:pPr>
            <a:r>
              <a:rPr dirty="0">
                <a:solidFill>
                  <a:srgbClr val="A6A6A6"/>
                </a:solidFill>
              </a:rPr>
              <a:t>“Sexual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assault”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as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defined</a:t>
            </a:r>
            <a:r>
              <a:rPr spc="-4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in</a:t>
            </a:r>
            <a:r>
              <a:rPr spc="-4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20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U.S.C.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1092(f)(6)(A)(v),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spc="-20" dirty="0">
                <a:solidFill>
                  <a:srgbClr val="A6A6A6"/>
                </a:solidFill>
              </a:rPr>
              <a:t>“dating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violence”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spc="-25" dirty="0">
                <a:solidFill>
                  <a:srgbClr val="A6A6A6"/>
                </a:solidFill>
              </a:rPr>
              <a:t>as </a:t>
            </a:r>
            <a:r>
              <a:rPr dirty="0">
                <a:solidFill>
                  <a:srgbClr val="A6A6A6"/>
                </a:solidFill>
              </a:rPr>
              <a:t>defined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in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34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U.S.C.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12291(a)(10),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“domestic</a:t>
            </a:r>
            <a:r>
              <a:rPr spc="-6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violence”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as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defined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in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34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U.S.C. </a:t>
            </a:r>
            <a:r>
              <a:rPr dirty="0">
                <a:solidFill>
                  <a:srgbClr val="A6A6A6"/>
                </a:solidFill>
              </a:rPr>
              <a:t>12291(a)(8),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or</a:t>
            </a:r>
            <a:r>
              <a:rPr spc="-4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“stalking”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as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defined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in</a:t>
            </a:r>
            <a:r>
              <a:rPr spc="-45" dirty="0">
                <a:solidFill>
                  <a:srgbClr val="A6A6A6"/>
                </a:solidFill>
              </a:rPr>
              <a:t> </a:t>
            </a:r>
            <a:r>
              <a:rPr dirty="0">
                <a:solidFill>
                  <a:srgbClr val="A6A6A6"/>
                </a:solidFill>
              </a:rPr>
              <a:t>34</a:t>
            </a:r>
            <a:r>
              <a:rPr spc="-50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U.S.C.</a:t>
            </a:r>
            <a:r>
              <a:rPr spc="-55" dirty="0">
                <a:solidFill>
                  <a:srgbClr val="A6A6A6"/>
                </a:solidFill>
              </a:rPr>
              <a:t> </a:t>
            </a:r>
            <a:r>
              <a:rPr spc="-10" dirty="0">
                <a:solidFill>
                  <a:srgbClr val="A6A6A6"/>
                </a:solidFill>
              </a:rPr>
              <a:t>12291(a)(30).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2304" y="6565417"/>
            <a:ext cx="50457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2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200" spc="2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2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48" y="629412"/>
            <a:ext cx="5880100" cy="128143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810"/>
              </a:spcBef>
            </a:pPr>
            <a:r>
              <a:rPr dirty="0"/>
              <a:t>Mandatory</a:t>
            </a:r>
            <a:r>
              <a:rPr spc="-100" dirty="0"/>
              <a:t> </a:t>
            </a:r>
            <a:r>
              <a:rPr dirty="0"/>
              <a:t>jurisdiction</a:t>
            </a:r>
            <a:r>
              <a:rPr spc="-95" dirty="0"/>
              <a:t> </a:t>
            </a:r>
            <a:r>
              <a:rPr spc="-25" dirty="0"/>
              <a:t>to </a:t>
            </a:r>
            <a:r>
              <a:rPr u="sng" spc="-10" dirty="0">
                <a:uFill>
                  <a:solidFill>
                    <a:srgbClr val="191B0E"/>
                  </a:solidFill>
                </a:uFill>
              </a:rPr>
              <a:t>respond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9548" y="2280411"/>
            <a:ext cx="4624070" cy="311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413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6428"/>
              <a:buChar char="•"/>
              <a:tabLst>
                <a:tab pos="24892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Actual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knowledge</a:t>
            </a:r>
            <a:endParaRPr sz="2800">
              <a:latin typeface="Franklin Gothic Book"/>
              <a:cs typeface="Franklin Gothic Book"/>
            </a:endParaRPr>
          </a:p>
          <a:p>
            <a:pPr marL="248920" indent="-241300">
              <a:lnSpc>
                <a:spcPct val="100000"/>
              </a:lnSpc>
              <a:spcBef>
                <a:spcPts val="2950"/>
              </a:spcBef>
              <a:buClr>
                <a:srgbClr val="000000"/>
              </a:buClr>
              <a:buSzPct val="96428"/>
              <a:buChar char="•"/>
              <a:tabLst>
                <a:tab pos="24892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Sexual</a:t>
            </a:r>
            <a:r>
              <a:rPr sz="28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harassment</a:t>
            </a:r>
            <a:endParaRPr sz="2800">
              <a:latin typeface="Franklin Gothic Book"/>
              <a:cs typeface="Franklin Gothic Book"/>
            </a:endParaRPr>
          </a:p>
          <a:p>
            <a:pPr marL="248920" indent="-241300">
              <a:lnSpc>
                <a:spcPct val="100000"/>
              </a:lnSpc>
              <a:spcBef>
                <a:spcPts val="2930"/>
              </a:spcBef>
              <a:buClr>
                <a:srgbClr val="000000"/>
              </a:buClr>
              <a:buSzPct val="96428"/>
              <a:buChar char="•"/>
              <a:tabLst>
                <a:tab pos="24892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Education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program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8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activity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864"/>
              </a:spcBef>
              <a:buFont typeface="Franklin Gothic Book"/>
              <a:buChar char="•"/>
            </a:pPr>
            <a:endParaRPr sz="2800">
              <a:latin typeface="Franklin Gothic Book"/>
              <a:cs typeface="Franklin Gothic Book"/>
            </a:endParaRPr>
          </a:p>
          <a:p>
            <a:pPr marL="248920" indent="-241300">
              <a:lnSpc>
                <a:spcPct val="100000"/>
              </a:lnSpc>
              <a:buClr>
                <a:srgbClr val="000000"/>
              </a:buClr>
              <a:buSzPct val="96428"/>
              <a:buChar char="•"/>
              <a:tabLst>
                <a:tab pos="248920" algn="l"/>
              </a:tabLst>
            </a:pP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Person</a:t>
            </a:r>
            <a:r>
              <a:rPr sz="28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8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191B0E"/>
                </a:solidFill>
                <a:latin typeface="Franklin Gothic Book"/>
                <a:cs typeface="Franklin Gothic Book"/>
              </a:rPr>
              <a:t>United</a:t>
            </a:r>
            <a:r>
              <a:rPr sz="28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States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9564" y="6467855"/>
            <a:ext cx="405765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Copyright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©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2023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Rebecca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Leitman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Veidlinger,</a:t>
            </a:r>
            <a:r>
              <a:rPr sz="11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Esq.,</a:t>
            </a:r>
            <a:r>
              <a:rPr sz="11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PLLC.</a:t>
            </a:r>
            <a:r>
              <a:rPr sz="1100" spc="229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191B0E"/>
                </a:solidFill>
                <a:latin typeface="Franklin Gothic Book"/>
                <a:cs typeface="Franklin Gothic Book"/>
              </a:rPr>
              <a:t>All</a:t>
            </a:r>
            <a:r>
              <a:rPr sz="11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rights reserved.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1880616"/>
            <a:ext cx="3093719" cy="3096768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3544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7999"/>
                </a:lnTo>
                <a:lnTo>
                  <a:pt x="228600" y="6857999"/>
                </a:lnTo>
                <a:lnTo>
                  <a:pt x="228600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2839</Words>
  <Application>Microsoft Office PowerPoint</Application>
  <PresentationFormat>Widescreen</PresentationFormat>
  <Paragraphs>254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Franklin Gothic Book</vt:lpstr>
      <vt:lpstr>Open Sans</vt:lpstr>
      <vt:lpstr>Open Sans SemiBold</vt:lpstr>
      <vt:lpstr>Office Theme</vt:lpstr>
      <vt:lpstr>REFRESHER TRAINING</vt:lpstr>
      <vt:lpstr>Before we begin</vt:lpstr>
      <vt:lpstr>Rebecca Leitman Veidlinger is an attorney specializing in Title IX and the institutional response to complaints of gender-based discrimination, sexual harassment, and sexual violence.</vt:lpstr>
      <vt:lpstr>Today we will cover:</vt:lpstr>
      <vt:lpstr>The Legal Framework</vt:lpstr>
      <vt:lpstr>Definition of Sexual Harassment</vt:lpstr>
      <vt:lpstr>Definition of Sexual Harassment (2)</vt:lpstr>
      <vt:lpstr>Definition of Sexual Harassment (3)</vt:lpstr>
      <vt:lpstr>Mandatory jurisdiction to respond</vt:lpstr>
      <vt:lpstr>Respond promptly in a manner that is not deliberately indifferent</vt:lpstr>
      <vt:lpstr>Administrative leave of employee</vt:lpstr>
      <vt:lpstr>Mandatory jurisdiction to investigate Formal complaint filed by a complainant</vt:lpstr>
      <vt:lpstr>Mandatory jurisdiction to investigate Formal complaint filed by Title IX coordinator</vt:lpstr>
      <vt:lpstr>Formal complaint is filed . . . what now? NOTICE LETTER</vt:lpstr>
      <vt:lpstr>Dismissing complaints</vt:lpstr>
      <vt:lpstr>Q AND A</vt:lpstr>
      <vt:lpstr>Stretch Break</vt:lpstr>
      <vt:lpstr>Title IX Roles </vt:lpstr>
      <vt:lpstr>How to serve impartially</vt:lpstr>
      <vt:lpstr>What does it mean to be unbiased?</vt:lpstr>
      <vt:lpstr>Deeper dive into bias</vt:lpstr>
      <vt:lpstr>Informal resolution</vt:lpstr>
      <vt:lpstr>Trained investigator collects information</vt:lpstr>
      <vt:lpstr>Understanding relevance</vt:lpstr>
      <vt:lpstr>Roles Q AND A</vt:lpstr>
      <vt:lpstr>HEARINGS</vt:lpstr>
      <vt:lpstr>Pre-hearing work </vt:lpstr>
      <vt:lpstr>Hearings (2)</vt:lpstr>
      <vt:lpstr>Refresher: Special categories of evidence that are off-limits</vt:lpstr>
      <vt:lpstr>Decision and written determination</vt:lpstr>
      <vt:lpstr>Required elements in written determination</vt:lpstr>
      <vt:lpstr>Grounds for appeals </vt:lpstr>
      <vt:lpstr>Hearings Q AND A</vt:lpstr>
      <vt:lpstr>Proposed new Title IX regulations</vt:lpstr>
      <vt:lpstr>Proposed new Title IX regulations (cont’d)</vt:lpstr>
      <vt:lpstr>Proposed new Title IX regulations (2)</vt:lpstr>
      <vt:lpstr>Proposed new Title IX regulations (3)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REFRESHER TRAINING</dc:title>
  <dc:creator>Edie Erickson</dc:creator>
  <cp:lastModifiedBy>Edie Erickson</cp:lastModifiedBy>
  <cp:revision>4</cp:revision>
  <dcterms:created xsi:type="dcterms:W3CDTF">2024-01-23T16:17:49Z</dcterms:created>
  <dcterms:modified xsi:type="dcterms:W3CDTF">2024-01-23T16:35:42Z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2023-11-03T00:00:00Z</vt:filetime>
  </property>
  <property fmtid="{D5CDD505-2E9C-101B-9397-08002B2CF9AE}" pid="3" name="LastSaved">
    <vt:filetime>2024-01-23T00:00:00Z</vt:filetime>
  </property>
  <property fmtid="{D5CDD505-2E9C-101B-9397-08002B2CF9AE}" pid="4" name="Producer">
    <vt:lpwstr>macOS Version 13.5.1 (Build 22G90) Quartz PDFContext</vt:lpwstr>
  </property>
</Properties>
</file>